
<file path=[Content_Types].xml><?xml version="1.0" encoding="utf-8"?>
<Types xmlns="http://schemas.openxmlformats.org/package/2006/content-types">
  <Default Extension="bin" ContentType="application/vnd.openxmlformats-officedocument.oleObject"/>
  <Default Extension="tmp" ContentType="image/png"/>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 id="2147483675" r:id="rId2"/>
  </p:sldMasterIdLst>
  <p:notesMasterIdLst>
    <p:notesMasterId r:id="rId38"/>
  </p:notesMasterIdLst>
  <p:handoutMasterIdLst>
    <p:handoutMasterId r:id="rId39"/>
  </p:handoutMasterIdLst>
  <p:sldIdLst>
    <p:sldId id="393" r:id="rId3"/>
    <p:sldId id="346" r:id="rId4"/>
    <p:sldId id="347" r:id="rId5"/>
    <p:sldId id="397" r:id="rId6"/>
    <p:sldId id="386" r:id="rId7"/>
    <p:sldId id="374" r:id="rId8"/>
    <p:sldId id="387" r:id="rId9"/>
    <p:sldId id="348" r:id="rId10"/>
    <p:sldId id="395" r:id="rId11"/>
    <p:sldId id="388" r:id="rId12"/>
    <p:sldId id="389" r:id="rId13"/>
    <p:sldId id="390" r:id="rId14"/>
    <p:sldId id="375" r:id="rId15"/>
    <p:sldId id="382" r:id="rId16"/>
    <p:sldId id="349" r:id="rId17"/>
    <p:sldId id="363" r:id="rId18"/>
    <p:sldId id="350" r:id="rId19"/>
    <p:sldId id="391" r:id="rId20"/>
    <p:sldId id="392" r:id="rId21"/>
    <p:sldId id="364" r:id="rId22"/>
    <p:sldId id="365" r:id="rId23"/>
    <p:sldId id="366" r:id="rId24"/>
    <p:sldId id="372" r:id="rId25"/>
    <p:sldId id="368" r:id="rId26"/>
    <p:sldId id="373" r:id="rId27"/>
    <p:sldId id="369" r:id="rId28"/>
    <p:sldId id="370" r:id="rId29"/>
    <p:sldId id="371" r:id="rId30"/>
    <p:sldId id="396" r:id="rId31"/>
    <p:sldId id="399" r:id="rId32"/>
    <p:sldId id="407" r:id="rId33"/>
    <p:sldId id="401" r:id="rId34"/>
    <p:sldId id="408" r:id="rId35"/>
    <p:sldId id="402" r:id="rId36"/>
    <p:sldId id="409" r:id="rId37"/>
  </p:sldIdLst>
  <p:sldSz cx="9144000" cy="6858000" type="screen4x3"/>
  <p:notesSz cx="6851650" cy="9747250"/>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0000"/>
    <a:srgbClr val="000099"/>
    <a:srgbClr val="0066CC"/>
    <a:srgbClr val="CCCC00"/>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91" autoAdjust="0"/>
    <p:restoredTop sz="78175" autoAdjust="0"/>
  </p:normalViewPr>
  <p:slideViewPr>
    <p:cSldViewPr snapToGrid="0">
      <p:cViewPr varScale="1">
        <p:scale>
          <a:sx n="57" d="100"/>
          <a:sy n="57" d="100"/>
        </p:scale>
        <p:origin x="1656"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68625"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defTabSz="896938">
              <a:defRPr smtClean="0"/>
            </a:lvl1pPr>
          </a:lstStyle>
          <a:p>
            <a:pPr>
              <a:defRPr/>
            </a:pPr>
            <a:endParaRPr lang="en-US"/>
          </a:p>
        </p:txBody>
      </p:sp>
      <p:sp>
        <p:nvSpPr>
          <p:cNvPr id="38915" name="Rectangle 3"/>
          <p:cNvSpPr>
            <a:spLocks noGrp="1" noChangeArrowheads="1"/>
          </p:cNvSpPr>
          <p:nvPr>
            <p:ph type="dt" sz="quarter" idx="1"/>
          </p:nvPr>
        </p:nvSpPr>
        <p:spPr bwMode="auto">
          <a:xfrm>
            <a:off x="3857625" y="0"/>
            <a:ext cx="29670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t" anchorCtr="0" compatLnSpc="1">
            <a:prstTxWarp prst="textNoShape">
              <a:avLst/>
            </a:prstTxWarp>
          </a:bodyPr>
          <a:lstStyle>
            <a:lvl1pPr algn="r" defTabSz="896938">
              <a:defRPr smtClean="0"/>
            </a:lvl1pPr>
          </a:lstStyle>
          <a:p>
            <a:pPr>
              <a:defRPr/>
            </a:pPr>
            <a:endParaRPr lang="en-US"/>
          </a:p>
        </p:txBody>
      </p:sp>
      <p:sp>
        <p:nvSpPr>
          <p:cNvPr id="38916" name="Rectangle 4"/>
          <p:cNvSpPr>
            <a:spLocks noGrp="1" noChangeArrowheads="1"/>
          </p:cNvSpPr>
          <p:nvPr>
            <p:ph type="ftr" sz="quarter" idx="2"/>
          </p:nvPr>
        </p:nvSpPr>
        <p:spPr bwMode="auto">
          <a:xfrm>
            <a:off x="0" y="9283700"/>
            <a:ext cx="2968625"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defTabSz="896938">
              <a:defRPr smtClean="0"/>
            </a:lvl1pPr>
          </a:lstStyle>
          <a:p>
            <a:pPr>
              <a:defRPr/>
            </a:pPr>
            <a:endParaRPr lang="en-US"/>
          </a:p>
        </p:txBody>
      </p:sp>
      <p:sp>
        <p:nvSpPr>
          <p:cNvPr id="38917" name="Rectangle 5"/>
          <p:cNvSpPr>
            <a:spLocks noGrp="1" noChangeArrowheads="1"/>
          </p:cNvSpPr>
          <p:nvPr>
            <p:ph type="sldNum" sz="quarter" idx="3"/>
          </p:nvPr>
        </p:nvSpPr>
        <p:spPr bwMode="auto">
          <a:xfrm>
            <a:off x="3857625" y="9283700"/>
            <a:ext cx="2967038" cy="48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666" tIns="44833" rIns="89666" bIns="44833" numCol="1" anchor="b" anchorCtr="0" compatLnSpc="1">
            <a:prstTxWarp prst="textNoShape">
              <a:avLst/>
            </a:prstTxWarp>
          </a:bodyPr>
          <a:lstStyle>
            <a:lvl1pPr algn="r" defTabSz="896938">
              <a:defRPr smtClean="0"/>
            </a:lvl1pPr>
          </a:lstStyle>
          <a:p>
            <a:pPr>
              <a:defRPr/>
            </a:pPr>
            <a:fld id="{DCA2B85E-B457-4F90-AC72-8635076D95A3}" type="slidenum">
              <a:rPr lang="en-US"/>
              <a:pPr>
                <a:defRPr/>
              </a:pPr>
              <a:t>‹#›</a:t>
            </a:fld>
            <a:endParaRPr lang="en-US"/>
          </a:p>
        </p:txBody>
      </p:sp>
    </p:spTree>
    <p:extLst>
      <p:ext uri="{BB962C8B-B14F-4D97-AF65-F5344CB8AC3E}">
        <p14:creationId xmlns:p14="http://schemas.microsoft.com/office/powerpoint/2010/main" val="1686878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8625" cy="4873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1438" y="0"/>
            <a:ext cx="2968625" cy="487363"/>
          </a:xfrm>
          <a:prstGeom prst="rect">
            <a:avLst/>
          </a:prstGeom>
        </p:spPr>
        <p:txBody>
          <a:bodyPr vert="horz" lIns="91440" tIns="45720" rIns="91440" bIns="45720" rtlCol="0"/>
          <a:lstStyle>
            <a:lvl1pPr algn="r">
              <a:defRPr sz="1200"/>
            </a:lvl1pPr>
          </a:lstStyle>
          <a:p>
            <a:fld id="{CED0A7A1-132E-4DF0-9DDF-B4CC163C76D7}" type="datetimeFigureOut">
              <a:rPr lang="en-US" smtClean="0"/>
              <a:t>4/22/2026</a:t>
            </a:fld>
            <a:endParaRPr lang="en-US"/>
          </a:p>
        </p:txBody>
      </p:sp>
      <p:sp>
        <p:nvSpPr>
          <p:cNvPr id="4" name="Slide Image Placeholder 3"/>
          <p:cNvSpPr>
            <a:spLocks noGrp="1" noRot="1" noChangeAspect="1"/>
          </p:cNvSpPr>
          <p:nvPr>
            <p:ph type="sldImg" idx="2"/>
          </p:nvPr>
        </p:nvSpPr>
        <p:spPr>
          <a:xfrm>
            <a:off x="990600" y="731838"/>
            <a:ext cx="4870450" cy="36544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630738"/>
            <a:ext cx="5480050" cy="43862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258300"/>
            <a:ext cx="2968625" cy="4873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1438" y="9258300"/>
            <a:ext cx="2968625" cy="487363"/>
          </a:xfrm>
          <a:prstGeom prst="rect">
            <a:avLst/>
          </a:prstGeom>
        </p:spPr>
        <p:txBody>
          <a:bodyPr vert="horz" lIns="91440" tIns="45720" rIns="91440" bIns="45720" rtlCol="0" anchor="b"/>
          <a:lstStyle>
            <a:lvl1pPr algn="r">
              <a:defRPr sz="1200"/>
            </a:lvl1pPr>
          </a:lstStyle>
          <a:p>
            <a:fld id="{2C43044D-41C1-4595-BC87-91B1971701A5}" type="slidenum">
              <a:rPr lang="en-US" smtClean="0"/>
              <a:t>‹#›</a:t>
            </a:fld>
            <a:endParaRPr lang="en-US"/>
          </a:p>
        </p:txBody>
      </p:sp>
    </p:spTree>
    <p:extLst>
      <p:ext uri="{BB962C8B-B14F-4D97-AF65-F5344CB8AC3E}">
        <p14:creationId xmlns:p14="http://schemas.microsoft.com/office/powerpoint/2010/main" val="2338210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omputerhope.com/issues/ch001371.ht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sabercomlogica.com/en/a-case-study-intel-nehalem-i7-coherence-in-cache/"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Mai </a:t>
            </a:r>
            <a:r>
              <a:rPr lang="en-US" dirty="0" err="1"/>
              <a:t>multe</a:t>
            </a:r>
            <a:r>
              <a:rPr lang="en-US" dirty="0"/>
              <a:t> </a:t>
            </a:r>
            <a:r>
              <a:rPr lang="en-US" dirty="0" err="1"/>
              <a:t>informatii</a:t>
            </a:r>
            <a:r>
              <a:rPr lang="en-US" baseline="0" dirty="0"/>
              <a:t> </a:t>
            </a:r>
            <a:r>
              <a:rPr lang="en-US" baseline="0" dirty="0" err="1"/>
              <a:t>despre</a:t>
            </a:r>
            <a:r>
              <a:rPr lang="en-US" baseline="0" dirty="0"/>
              <a:t> </a:t>
            </a:r>
            <a:r>
              <a:rPr lang="en-US" baseline="0" dirty="0" err="1"/>
              <a:t>nivelele</a:t>
            </a:r>
            <a:r>
              <a:rPr lang="en-US" baseline="0" dirty="0"/>
              <a:t> de </a:t>
            </a:r>
            <a:r>
              <a:rPr lang="en-US" baseline="0" dirty="0" err="1"/>
              <a:t>memorie</a:t>
            </a:r>
            <a:r>
              <a:rPr lang="en-US" baseline="0" dirty="0"/>
              <a:t> cache: </a:t>
            </a:r>
            <a:r>
              <a:rPr lang="en-US" dirty="0">
                <a:hlinkClick r:id="rId3"/>
              </a:rPr>
              <a:t>https://www.computerhope.com/issues/ch001371.htm</a:t>
            </a:r>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5</a:t>
            </a:fld>
            <a:endParaRPr lang="en-US"/>
          </a:p>
        </p:txBody>
      </p:sp>
    </p:spTree>
    <p:extLst>
      <p:ext uri="{BB962C8B-B14F-4D97-AF65-F5344CB8AC3E}">
        <p14:creationId xmlns:p14="http://schemas.microsoft.com/office/powerpoint/2010/main" val="9161315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https://sabercomlogica.com/en/a-case-study-intel-nehalem-i7-coherence-in-cache/</a:t>
            </a:r>
            <a:endParaRPr lang="en-US" dirty="0"/>
          </a:p>
          <a:p>
            <a:endParaRPr lang="ro-RO" dirty="0"/>
          </a:p>
        </p:txBody>
      </p:sp>
      <p:sp>
        <p:nvSpPr>
          <p:cNvPr id="4" name="Slide Number Placeholder 3"/>
          <p:cNvSpPr>
            <a:spLocks noGrp="1"/>
          </p:cNvSpPr>
          <p:nvPr>
            <p:ph type="sldNum" sz="quarter" idx="5"/>
          </p:nvPr>
        </p:nvSpPr>
        <p:spPr/>
        <p:txBody>
          <a:bodyPr/>
          <a:lstStyle/>
          <a:p>
            <a:fld id="{2C43044D-41C1-4595-BC87-91B1971701A5}" type="slidenum">
              <a:rPr lang="en-US" smtClean="0"/>
              <a:t>8</a:t>
            </a:fld>
            <a:endParaRPr lang="en-US"/>
          </a:p>
        </p:txBody>
      </p:sp>
    </p:spTree>
    <p:extLst>
      <p:ext uri="{BB962C8B-B14F-4D97-AF65-F5344CB8AC3E}">
        <p14:creationId xmlns:p14="http://schemas.microsoft.com/office/powerpoint/2010/main" val="2675728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http://courses.cs.vt.edu/cs2506/Fall2014/Notes/L14.MemoryHierarchy.pdf</a:t>
            </a:r>
          </a:p>
        </p:txBody>
      </p:sp>
      <p:sp>
        <p:nvSpPr>
          <p:cNvPr id="4" name="Slide Number Placeholder 3"/>
          <p:cNvSpPr>
            <a:spLocks noGrp="1"/>
          </p:cNvSpPr>
          <p:nvPr>
            <p:ph type="sldNum" sz="quarter" idx="10"/>
          </p:nvPr>
        </p:nvSpPr>
        <p:spPr/>
        <p:txBody>
          <a:bodyPr/>
          <a:lstStyle/>
          <a:p>
            <a:fld id="{0E000F31-A9B1-4BB8-A687-4AE9D6AB6D57}" type="slidenum">
              <a:rPr lang="en-US" smtClean="0"/>
              <a:t>12</a:t>
            </a:fld>
            <a:endParaRPr lang="en-US"/>
          </a:p>
        </p:txBody>
      </p:sp>
    </p:spTree>
    <p:extLst>
      <p:ext uri="{BB962C8B-B14F-4D97-AF65-F5344CB8AC3E}">
        <p14:creationId xmlns:p14="http://schemas.microsoft.com/office/powerpoint/2010/main" val="305101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13</a:t>
            </a:fld>
            <a:endParaRPr lang="en-US"/>
          </a:p>
        </p:txBody>
      </p:sp>
    </p:spTree>
    <p:extLst>
      <p:ext uri="{BB962C8B-B14F-4D97-AF65-F5344CB8AC3E}">
        <p14:creationId xmlns:p14="http://schemas.microsoft.com/office/powerpoint/2010/main" val="2446551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15</a:t>
            </a:fld>
            <a:endParaRPr lang="en-US"/>
          </a:p>
        </p:txBody>
      </p:sp>
    </p:spTree>
    <p:extLst>
      <p:ext uri="{BB962C8B-B14F-4D97-AF65-F5344CB8AC3E}">
        <p14:creationId xmlns:p14="http://schemas.microsoft.com/office/powerpoint/2010/main" val="3884412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16</a:t>
            </a:fld>
            <a:endParaRPr lang="en-US"/>
          </a:p>
        </p:txBody>
      </p:sp>
    </p:spTree>
    <p:extLst>
      <p:ext uri="{BB962C8B-B14F-4D97-AF65-F5344CB8AC3E}">
        <p14:creationId xmlns:p14="http://schemas.microsoft.com/office/powerpoint/2010/main" val="5031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dirty="0" err="1">
                <a:solidFill>
                  <a:srgbClr val="FF0000"/>
                </a:solidFill>
                <a:latin typeface="Garamond" pitchFamily="18" charset="0"/>
              </a:rPr>
              <a:t>Tema</a:t>
            </a:r>
            <a:r>
              <a:rPr lang="en-US" altLang="en-US" sz="1200" dirty="0">
                <a:solidFill>
                  <a:srgbClr val="FF0000"/>
                </a:solidFill>
                <a:latin typeface="Garamond" pitchFamily="18" charset="0"/>
              </a:rPr>
              <a:t>:</a:t>
            </a:r>
            <a:r>
              <a:rPr lang="en-US" altLang="en-US" sz="1200" baseline="0" dirty="0">
                <a:solidFill>
                  <a:srgbClr val="FF0000"/>
                </a:solidFill>
                <a:latin typeface="Garamond" pitchFamily="18" charset="0"/>
              </a:rPr>
              <a:t> </a:t>
            </a:r>
            <a:r>
              <a:rPr lang="en-US" altLang="en-US" sz="1200" dirty="0" err="1">
                <a:solidFill>
                  <a:srgbClr val="FF0000"/>
                </a:solidFill>
                <a:latin typeface="Garamond" pitchFamily="18" charset="0"/>
              </a:rPr>
              <a:t>nou</a:t>
            </a:r>
            <a:r>
              <a:rPr lang="en-US" altLang="en-US" sz="1200" dirty="0">
                <a:solidFill>
                  <a:srgbClr val="FF0000"/>
                </a:solidFill>
                <a:latin typeface="Garamond" pitchFamily="18" charset="0"/>
              </a:rPr>
              <a:t> sir de </a:t>
            </a:r>
            <a:r>
              <a:rPr lang="en-US" altLang="en-US" sz="1200" dirty="0" err="1">
                <a:solidFill>
                  <a:srgbClr val="FF0000"/>
                </a:solidFill>
                <a:latin typeface="Garamond" pitchFamily="18" charset="0"/>
              </a:rPr>
              <a:t>referinta</a:t>
            </a:r>
            <a:r>
              <a:rPr lang="ro-RO" altLang="en-US" sz="1200" dirty="0">
                <a:solidFill>
                  <a:srgbClr val="FF0000"/>
                </a:solidFill>
                <a:latin typeface="Garamond"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dirty="0">
                <a:solidFill>
                  <a:srgbClr val="FF0000"/>
                </a:solidFill>
                <a:latin typeface="Garamond" pitchFamily="18" charset="0"/>
              </a:rPr>
              <a:t>1, 2, 3, 4, 5, 4, 3, 2, 1, 2, 5, 4, 3</a:t>
            </a:r>
          </a:p>
          <a:p>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28</a:t>
            </a:fld>
            <a:endParaRPr lang="en-US"/>
          </a:p>
        </p:txBody>
      </p:sp>
    </p:spTree>
    <p:extLst>
      <p:ext uri="{BB962C8B-B14F-4D97-AF65-F5344CB8AC3E}">
        <p14:creationId xmlns:p14="http://schemas.microsoft.com/office/powerpoint/2010/main" val="1760659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43044D-41C1-4595-BC87-91B1971701A5}" type="slidenum">
              <a:rPr lang="en-US" smtClean="0"/>
              <a:t>29</a:t>
            </a:fld>
            <a:endParaRPr lang="en-US"/>
          </a:p>
        </p:txBody>
      </p:sp>
    </p:spTree>
    <p:extLst>
      <p:ext uri="{BB962C8B-B14F-4D97-AF65-F5344CB8AC3E}">
        <p14:creationId xmlns:p14="http://schemas.microsoft.com/office/powerpoint/2010/main" val="1760659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12"/>
          <p:cNvSpPr>
            <a:spLocks noChangeArrowheads="1"/>
          </p:cNvSpPr>
          <p:nvPr userDrawn="1"/>
        </p:nvSpPr>
        <p:spPr bwMode="auto">
          <a:xfrm>
            <a:off x="0" y="2616200"/>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5" name="Rectangle 13"/>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35847" name="Rectangle 7"/>
          <p:cNvSpPr>
            <a:spLocks noGrp="1" noChangeArrowheads="1"/>
          </p:cNvSpPr>
          <p:nvPr>
            <p:ph type="ctrTitle" sz="quarter"/>
          </p:nvPr>
        </p:nvSpPr>
        <p:spPr>
          <a:xfrm>
            <a:off x="714375" y="1069975"/>
            <a:ext cx="7772400" cy="1143000"/>
          </a:xfrm>
        </p:spPr>
        <p:txBody>
          <a:bodyPr/>
          <a:lstStyle>
            <a:lvl1pPr>
              <a:defRPr/>
            </a:lvl1pPr>
          </a:lstStyle>
          <a:p>
            <a:pPr lvl="0"/>
            <a:r>
              <a:rPr lang="en-US" noProof="0"/>
              <a:t>Click to edit Master title style</a:t>
            </a:r>
          </a:p>
        </p:txBody>
      </p:sp>
      <p:sp>
        <p:nvSpPr>
          <p:cNvPr id="35848"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en-US" noProof="0"/>
              <a:t>Click to edit Master subtitle style</a:t>
            </a:r>
          </a:p>
        </p:txBody>
      </p:sp>
      <p:sp>
        <p:nvSpPr>
          <p:cNvPr id="6" name="Rectangle 9"/>
          <p:cNvSpPr>
            <a:spLocks noGrp="1" noChangeArrowheads="1"/>
          </p:cNvSpPr>
          <p:nvPr>
            <p:ph type="dt" sz="quarter" idx="10"/>
          </p:nvPr>
        </p:nvSpPr>
        <p:spPr bwMode="auto">
          <a:xfrm>
            <a:off x="6858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smtClean="0">
                <a:latin typeface="+mn-lt"/>
              </a:defRPr>
            </a:lvl1pPr>
          </a:lstStyle>
          <a:p>
            <a:pPr>
              <a:defRPr/>
            </a:pPr>
            <a:endParaRPr lang="en-US"/>
          </a:p>
        </p:txBody>
      </p:sp>
      <p:sp>
        <p:nvSpPr>
          <p:cNvPr id="7" name="Rectangle 10"/>
          <p:cNvSpPr>
            <a:spLocks noGrp="1" noChangeArrowheads="1"/>
          </p:cNvSpPr>
          <p:nvPr>
            <p:ph type="ftr" sz="quarter" idx="11"/>
          </p:nvPr>
        </p:nvSpPr>
        <p:spPr bwMode="auto">
          <a:xfrm>
            <a:off x="3124200" y="63246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smtClean="0">
                <a:latin typeface="+mn-lt"/>
              </a:defRPr>
            </a:lvl1pPr>
          </a:lstStyle>
          <a:p>
            <a:pPr>
              <a:defRPr/>
            </a:pPr>
            <a:endParaRPr lang="en-US"/>
          </a:p>
        </p:txBody>
      </p:sp>
      <p:sp>
        <p:nvSpPr>
          <p:cNvPr id="8" name="Rectangle 11"/>
          <p:cNvSpPr>
            <a:spLocks noGrp="1" noChangeArrowheads="1"/>
          </p:cNvSpPr>
          <p:nvPr>
            <p:ph type="sldNum" sz="quarter" idx="12"/>
          </p:nvPr>
        </p:nvSpPr>
        <p:spPr bwMode="auto">
          <a:xfrm>
            <a:off x="6553200" y="63246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smtClean="0">
                <a:latin typeface="+mn-lt"/>
              </a:defRPr>
            </a:lvl1pPr>
          </a:lstStyle>
          <a:p>
            <a:pPr>
              <a:defRPr/>
            </a:pPr>
            <a:fld id="{EEBD536C-BBD0-4F4C-98A3-7F8B172D9967}" type="slidenum">
              <a:rPr lang="en-US"/>
              <a:pPr>
                <a:defRPr/>
              </a:pPr>
              <a:t>‹#›</a:t>
            </a:fld>
            <a:endParaRPr lang="en-US"/>
          </a:p>
        </p:txBody>
      </p:sp>
    </p:spTree>
    <p:extLst>
      <p:ext uri="{BB962C8B-B14F-4D97-AF65-F5344CB8AC3E}">
        <p14:creationId xmlns:p14="http://schemas.microsoft.com/office/powerpoint/2010/main" val="1558060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0525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152400"/>
            <a:ext cx="19621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7340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354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E79597A9-3BA0-4017-8448-96E01C3C20F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6189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85A72E28-B186-4167-888E-2BDE27C7CFD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569135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854F562C-EE45-4DB9-8470-F6F78DFC1A1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04782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1ED3BEDB-2948-4847-A42A-B904F2E3F28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53270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9" name="Rectangle 6"/>
          <p:cNvSpPr>
            <a:spLocks noGrp="1" noChangeArrowheads="1"/>
          </p:cNvSpPr>
          <p:nvPr>
            <p:ph type="sldNum" sz="quarter" idx="12"/>
          </p:nvPr>
        </p:nvSpPr>
        <p:spPr>
          <a:ln/>
        </p:spPr>
        <p:txBody>
          <a:bodyPr/>
          <a:lstStyle>
            <a:lvl1pPr>
              <a:defRPr/>
            </a:lvl1pPr>
          </a:lstStyle>
          <a:p>
            <a:pPr>
              <a:defRPr/>
            </a:pPr>
            <a:fld id="{3B0385EC-88A1-4207-8A06-61E668C02B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5652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5" name="Rectangle 6"/>
          <p:cNvSpPr>
            <a:spLocks noGrp="1" noChangeArrowheads="1"/>
          </p:cNvSpPr>
          <p:nvPr>
            <p:ph type="sldNum" sz="quarter" idx="12"/>
          </p:nvPr>
        </p:nvSpPr>
        <p:spPr>
          <a:ln/>
        </p:spPr>
        <p:txBody>
          <a:bodyPr/>
          <a:lstStyle>
            <a:lvl1pPr>
              <a:defRPr/>
            </a:lvl1pPr>
          </a:lstStyle>
          <a:p>
            <a:pPr>
              <a:defRPr/>
            </a:pPr>
            <a:fld id="{92CA2BE3-51B9-4116-A732-746174B1BB9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5603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4" name="Rectangle 6"/>
          <p:cNvSpPr>
            <a:spLocks noGrp="1" noChangeArrowheads="1"/>
          </p:cNvSpPr>
          <p:nvPr>
            <p:ph type="sldNum" sz="quarter" idx="12"/>
          </p:nvPr>
        </p:nvSpPr>
        <p:spPr>
          <a:ln/>
        </p:spPr>
        <p:txBody>
          <a:bodyPr/>
          <a:lstStyle>
            <a:lvl1pPr>
              <a:defRPr/>
            </a:lvl1pPr>
          </a:lstStyle>
          <a:p>
            <a:pPr>
              <a:defRPr/>
            </a:pPr>
            <a:fld id="{F7741619-FFD6-4898-B182-03D5A23FE5E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27886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C7DF64CB-05B5-4BB1-8F79-BD13434632C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2763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89662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7" name="Rectangle 6"/>
          <p:cNvSpPr>
            <a:spLocks noGrp="1" noChangeArrowheads="1"/>
          </p:cNvSpPr>
          <p:nvPr>
            <p:ph type="sldNum" sz="quarter" idx="12"/>
          </p:nvPr>
        </p:nvSpPr>
        <p:spPr>
          <a:ln/>
        </p:spPr>
        <p:txBody>
          <a:bodyPr/>
          <a:lstStyle>
            <a:lvl1pPr>
              <a:defRPr/>
            </a:lvl1pPr>
          </a:lstStyle>
          <a:p>
            <a:pPr>
              <a:defRPr/>
            </a:pPr>
            <a:fld id="{7F8EE837-D011-420E-A183-D739201911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979273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A3FF83F5-E457-4F0F-98B7-0DA9F9133A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48851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Blocaje</a:t>
            </a:r>
          </a:p>
        </p:txBody>
      </p:sp>
      <p:sp>
        <p:nvSpPr>
          <p:cNvPr id="6" name="Rectangle 6"/>
          <p:cNvSpPr>
            <a:spLocks noGrp="1" noChangeArrowheads="1"/>
          </p:cNvSpPr>
          <p:nvPr>
            <p:ph type="sldNum" sz="quarter" idx="12"/>
          </p:nvPr>
        </p:nvSpPr>
        <p:spPr>
          <a:ln/>
        </p:spPr>
        <p:txBody>
          <a:bodyPr/>
          <a:lstStyle>
            <a:lvl1pPr>
              <a:defRPr/>
            </a:lvl1pPr>
          </a:lstStyle>
          <a:p>
            <a:pPr>
              <a:defRPr/>
            </a:pPr>
            <a:fld id="{14FEDC08-196B-4C88-8C97-E4A14615B30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966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97368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29907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91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80956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0963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4051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00221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762000" y="152400"/>
            <a:ext cx="7772400" cy="874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a:t>Click to edit Master title style</a:t>
            </a:r>
          </a:p>
        </p:txBody>
      </p:sp>
      <p:sp>
        <p:nvSpPr>
          <p:cNvPr id="1027" name="Rectangle 8"/>
          <p:cNvSpPr>
            <a:spLocks noGrp="1" noChangeArrowheads="1"/>
          </p:cNvSpPr>
          <p:nvPr>
            <p:ph type="body" idx="1"/>
          </p:nvPr>
        </p:nvSpPr>
        <p:spPr bwMode="auto">
          <a:xfrm>
            <a:off x="685800" y="1371600"/>
            <a:ext cx="7772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16"/>
          <p:cNvSpPr>
            <a:spLocks noChangeArrowheads="1"/>
          </p:cNvSpPr>
          <p:nvPr userDrawn="1"/>
        </p:nvSpPr>
        <p:spPr bwMode="auto">
          <a:xfrm>
            <a:off x="0" y="1044575"/>
            <a:ext cx="9144000" cy="152400"/>
          </a:xfrm>
          <a:prstGeom prst="roundRect">
            <a:avLst>
              <a:gd name="adj" fmla="val 16667"/>
            </a:avLst>
          </a:prstGeom>
          <a:gradFill rotWithShape="0">
            <a:gsLst>
              <a:gs pos="0">
                <a:srgbClr val="660033"/>
              </a:gs>
              <a:gs pos="100000">
                <a:srgbClr val="410020"/>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029" name="Rectangle 17"/>
          <p:cNvSpPr>
            <a:spLocks noChangeArrowheads="1"/>
          </p:cNvSpPr>
          <p:nvPr userDrawn="1"/>
        </p:nvSpPr>
        <p:spPr bwMode="auto">
          <a:xfrm>
            <a:off x="228600" y="0"/>
            <a:ext cx="152400" cy="6858000"/>
          </a:xfrm>
          <a:prstGeom prst="rect">
            <a:avLst/>
          </a:prstGeom>
          <a:gradFill rotWithShape="0">
            <a:gsLst>
              <a:gs pos="0">
                <a:srgbClr val="660033"/>
              </a:gs>
              <a:gs pos="100000">
                <a:srgbClr val="2F0018"/>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34834" name="Text Box 18"/>
          <p:cNvSpPr txBox="1">
            <a:spLocks noChangeArrowheads="1"/>
          </p:cNvSpPr>
          <p:nvPr userDrawn="1"/>
        </p:nvSpPr>
        <p:spPr bwMode="auto">
          <a:xfrm>
            <a:off x="685800" y="6408738"/>
            <a:ext cx="77803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3827463" algn="ctr"/>
                <a:tab pos="7593013" algn="r"/>
              </a:tabLst>
              <a:defRPr sz="2400">
                <a:solidFill>
                  <a:schemeClr val="tx1"/>
                </a:solidFill>
                <a:latin typeface="Times New Roman" pitchFamily="18" charset="0"/>
              </a:defRPr>
            </a:lvl1pPr>
            <a:lvl2pPr>
              <a:tabLst>
                <a:tab pos="3827463" algn="ctr"/>
                <a:tab pos="7593013" algn="r"/>
              </a:tabLst>
              <a:defRPr sz="2400">
                <a:solidFill>
                  <a:schemeClr val="tx1"/>
                </a:solidFill>
                <a:latin typeface="Times New Roman" pitchFamily="18" charset="0"/>
              </a:defRPr>
            </a:lvl2pPr>
            <a:lvl3pPr>
              <a:tabLst>
                <a:tab pos="3827463" algn="ctr"/>
                <a:tab pos="7593013" algn="r"/>
              </a:tabLst>
              <a:defRPr sz="2400">
                <a:solidFill>
                  <a:schemeClr val="tx1"/>
                </a:solidFill>
                <a:latin typeface="Times New Roman" pitchFamily="18" charset="0"/>
              </a:defRPr>
            </a:lvl3pPr>
            <a:lvl4pPr>
              <a:tabLst>
                <a:tab pos="3827463" algn="ctr"/>
                <a:tab pos="7593013" algn="r"/>
              </a:tabLst>
              <a:defRPr sz="2400">
                <a:solidFill>
                  <a:schemeClr val="tx1"/>
                </a:solidFill>
                <a:latin typeface="Times New Roman" pitchFamily="18" charset="0"/>
              </a:defRPr>
            </a:lvl4pPr>
            <a:lvl5pPr>
              <a:tabLst>
                <a:tab pos="3827463" algn="ctr"/>
                <a:tab pos="7593013" algn="r"/>
              </a:tabLst>
              <a:defRPr sz="2400">
                <a:solidFill>
                  <a:schemeClr val="tx1"/>
                </a:solidFill>
                <a:latin typeface="Times New Roman" pitchFamily="18" charset="0"/>
              </a:defRPr>
            </a:lvl5pPr>
            <a:lvl6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6pPr>
            <a:lvl7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7pPr>
            <a:lvl8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8pPr>
            <a:lvl9pPr eaLnBrk="0" fontAlgn="base" hangingPunct="0">
              <a:spcBef>
                <a:spcPct val="0"/>
              </a:spcBef>
              <a:spcAft>
                <a:spcPct val="0"/>
              </a:spcAft>
              <a:tabLst>
                <a:tab pos="3827463" algn="ctr"/>
                <a:tab pos="7593013" algn="r"/>
              </a:tabLst>
              <a:defRPr sz="2400">
                <a:solidFill>
                  <a:schemeClr val="tx1"/>
                </a:solidFill>
                <a:latin typeface="Times New Roman" pitchFamily="18" charset="0"/>
              </a:defRPr>
            </a:lvl9pPr>
          </a:lstStyle>
          <a:p>
            <a:pPr algn="r">
              <a:spcBef>
                <a:spcPct val="50000"/>
              </a:spcBef>
              <a:defRPr/>
            </a:pPr>
            <a:fld id="{3201D228-D638-4E4D-A81B-BB901C31293B}" type="slidenum">
              <a:rPr lang="en-US" sz="1200" smtClean="0">
                <a:latin typeface="Arial" charset="0"/>
              </a:rPr>
              <a:pPr algn="r">
                <a:spcBef>
                  <a:spcPct val="50000"/>
                </a:spcBef>
                <a:defRPr/>
              </a:pPr>
              <a:t>‹#›</a:t>
            </a:fld>
            <a:endParaRPr lang="en-US" sz="1200">
              <a:latin typeface="Arial" charset="0"/>
            </a:endParaRPr>
          </a:p>
        </p:txBody>
      </p:sp>
    </p:spTree>
  </p:cSld>
  <p:clrMap bg1="lt1" tx1="dk1" bg2="lt2" tx2="dk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r" rtl="0" eaLnBrk="0" fontAlgn="base" hangingPunct="0">
        <a:spcBef>
          <a:spcPct val="0"/>
        </a:spcBef>
        <a:spcAft>
          <a:spcPct val="0"/>
        </a:spcAft>
        <a:defRPr sz="3200" b="1" i="1">
          <a:solidFill>
            <a:srgbClr val="000099"/>
          </a:solidFill>
          <a:latin typeface="+mj-lt"/>
          <a:ea typeface="+mj-ea"/>
          <a:cs typeface="+mj-cs"/>
        </a:defRPr>
      </a:lvl1pPr>
      <a:lvl2pPr algn="r" rtl="0" eaLnBrk="0" fontAlgn="base" hangingPunct="0">
        <a:spcBef>
          <a:spcPct val="0"/>
        </a:spcBef>
        <a:spcAft>
          <a:spcPct val="0"/>
        </a:spcAft>
        <a:defRPr sz="3200" b="1" i="1">
          <a:solidFill>
            <a:srgbClr val="000099"/>
          </a:solidFill>
          <a:latin typeface="Times New Roman" pitchFamily="18" charset="0"/>
        </a:defRPr>
      </a:lvl2pPr>
      <a:lvl3pPr algn="r" rtl="0" eaLnBrk="0" fontAlgn="base" hangingPunct="0">
        <a:spcBef>
          <a:spcPct val="0"/>
        </a:spcBef>
        <a:spcAft>
          <a:spcPct val="0"/>
        </a:spcAft>
        <a:defRPr sz="3200" b="1" i="1">
          <a:solidFill>
            <a:srgbClr val="000099"/>
          </a:solidFill>
          <a:latin typeface="Times New Roman" pitchFamily="18" charset="0"/>
        </a:defRPr>
      </a:lvl3pPr>
      <a:lvl4pPr algn="r" rtl="0" eaLnBrk="0" fontAlgn="base" hangingPunct="0">
        <a:spcBef>
          <a:spcPct val="0"/>
        </a:spcBef>
        <a:spcAft>
          <a:spcPct val="0"/>
        </a:spcAft>
        <a:defRPr sz="3200" b="1" i="1">
          <a:solidFill>
            <a:srgbClr val="000099"/>
          </a:solidFill>
          <a:latin typeface="Times New Roman" pitchFamily="18" charset="0"/>
        </a:defRPr>
      </a:lvl4pPr>
      <a:lvl5pPr algn="r" rtl="0" eaLnBrk="0" fontAlgn="base" hangingPunct="0">
        <a:spcBef>
          <a:spcPct val="0"/>
        </a:spcBef>
        <a:spcAft>
          <a:spcPct val="0"/>
        </a:spcAft>
        <a:defRPr sz="3200" b="1" i="1">
          <a:solidFill>
            <a:srgbClr val="000099"/>
          </a:solidFill>
          <a:latin typeface="Times New Roman" pitchFamily="18" charset="0"/>
        </a:defRPr>
      </a:lvl5pPr>
      <a:lvl6pPr marL="457200" algn="r" rtl="0" eaLnBrk="0" fontAlgn="base" hangingPunct="0">
        <a:spcBef>
          <a:spcPct val="0"/>
        </a:spcBef>
        <a:spcAft>
          <a:spcPct val="0"/>
        </a:spcAft>
        <a:defRPr sz="3200" b="1" i="1">
          <a:solidFill>
            <a:srgbClr val="000099"/>
          </a:solidFill>
          <a:latin typeface="Times New Roman" pitchFamily="18" charset="0"/>
        </a:defRPr>
      </a:lvl6pPr>
      <a:lvl7pPr marL="914400" algn="r" rtl="0" eaLnBrk="0" fontAlgn="base" hangingPunct="0">
        <a:spcBef>
          <a:spcPct val="0"/>
        </a:spcBef>
        <a:spcAft>
          <a:spcPct val="0"/>
        </a:spcAft>
        <a:defRPr sz="3200" b="1" i="1">
          <a:solidFill>
            <a:srgbClr val="000099"/>
          </a:solidFill>
          <a:latin typeface="Times New Roman" pitchFamily="18" charset="0"/>
        </a:defRPr>
      </a:lvl7pPr>
      <a:lvl8pPr marL="1371600" algn="r" rtl="0" eaLnBrk="0" fontAlgn="base" hangingPunct="0">
        <a:spcBef>
          <a:spcPct val="0"/>
        </a:spcBef>
        <a:spcAft>
          <a:spcPct val="0"/>
        </a:spcAft>
        <a:defRPr sz="3200" b="1" i="1">
          <a:solidFill>
            <a:srgbClr val="000099"/>
          </a:solidFill>
          <a:latin typeface="Times New Roman" pitchFamily="18" charset="0"/>
        </a:defRPr>
      </a:lvl8pPr>
      <a:lvl9pPr marL="1828800" algn="r" rtl="0" eaLnBrk="0" fontAlgn="base" hangingPunct="0">
        <a:spcBef>
          <a:spcPct val="0"/>
        </a:spcBef>
        <a:spcAft>
          <a:spcPct val="0"/>
        </a:spcAft>
        <a:defRPr sz="3200" b="1" i="1">
          <a:solidFill>
            <a:srgbClr val="000099"/>
          </a:solidFill>
          <a:latin typeface="Times New Roman" pitchFamily="18" charset="0"/>
        </a:defRPr>
      </a:lvl9pPr>
    </p:titleStyle>
    <p:bodyStyle>
      <a:lvl1pPr marL="342900" indent="-342900" algn="l" rtl="0" eaLnBrk="0" fontAlgn="base" hangingPunct="0">
        <a:spcBef>
          <a:spcPct val="20000"/>
        </a:spcBef>
        <a:spcAft>
          <a:spcPct val="25000"/>
        </a:spcAft>
        <a:buClr>
          <a:schemeClr val="tx2"/>
        </a:buClr>
        <a:buChar char="•"/>
        <a:defRPr sz="2000">
          <a:solidFill>
            <a:schemeClr val="tx1"/>
          </a:solidFill>
          <a:latin typeface="+mn-lt"/>
          <a:ea typeface="+mn-ea"/>
          <a:cs typeface="+mn-cs"/>
        </a:defRPr>
      </a:lvl1pPr>
      <a:lvl2pPr marL="742950" indent="-285750" algn="l" rtl="0" eaLnBrk="0" fontAlgn="base" hangingPunct="0">
        <a:spcBef>
          <a:spcPct val="20000"/>
        </a:spcBef>
        <a:spcAft>
          <a:spcPct val="25000"/>
        </a:spcAft>
        <a:buClr>
          <a:schemeClr val="tx2"/>
        </a:buClr>
        <a:buChar char="–"/>
        <a:defRPr>
          <a:solidFill>
            <a:schemeClr val="tx1"/>
          </a:solidFill>
          <a:latin typeface="+mn-lt"/>
        </a:defRPr>
      </a:lvl2pPr>
      <a:lvl3pPr marL="1143000" indent="-228600" algn="l" rtl="0" eaLnBrk="0" fontAlgn="base" hangingPunct="0">
        <a:spcBef>
          <a:spcPct val="20000"/>
        </a:spcBef>
        <a:spcAft>
          <a:spcPct val="25000"/>
        </a:spcAft>
        <a:buClr>
          <a:schemeClr val="tx2"/>
        </a:buClr>
        <a:buChar char="•"/>
        <a:defRPr>
          <a:solidFill>
            <a:schemeClr val="tx1"/>
          </a:solidFill>
          <a:latin typeface="+mn-lt"/>
        </a:defRPr>
      </a:lvl3pPr>
      <a:lvl4pPr marL="1600200" indent="-228600" algn="l" rtl="0" eaLnBrk="0" fontAlgn="base" hangingPunct="0">
        <a:spcBef>
          <a:spcPct val="20000"/>
        </a:spcBef>
        <a:spcAft>
          <a:spcPct val="25000"/>
        </a:spcAft>
        <a:buClr>
          <a:schemeClr val="tx2"/>
        </a:buClr>
        <a:buChar char="–"/>
        <a:defRPr sz="2000">
          <a:solidFill>
            <a:schemeClr val="tx1"/>
          </a:solidFill>
          <a:latin typeface="+mj-lt"/>
        </a:defRPr>
      </a:lvl4pPr>
      <a:lvl5pPr marL="2057400" indent="-228600" algn="l" rtl="0" eaLnBrk="0" fontAlgn="base" hangingPunct="0">
        <a:spcBef>
          <a:spcPct val="20000"/>
        </a:spcBef>
        <a:spcAft>
          <a:spcPct val="25000"/>
        </a:spcAft>
        <a:buClr>
          <a:schemeClr val="tx2"/>
        </a:buClr>
        <a:buChar char="•"/>
        <a:defRPr sz="2000">
          <a:solidFill>
            <a:schemeClr val="tx1"/>
          </a:solidFill>
          <a:latin typeface="+mj-lt"/>
        </a:defRPr>
      </a:lvl5pPr>
      <a:lvl6pPr marL="2514600" indent="-228600" algn="l" rtl="0" eaLnBrk="0" fontAlgn="base" hangingPunct="0">
        <a:spcBef>
          <a:spcPct val="20000"/>
        </a:spcBef>
        <a:spcAft>
          <a:spcPct val="25000"/>
        </a:spcAft>
        <a:buClr>
          <a:schemeClr val="tx2"/>
        </a:buClr>
        <a:buChar char="•"/>
        <a:defRPr sz="2000">
          <a:solidFill>
            <a:schemeClr val="tx1"/>
          </a:solidFill>
          <a:latin typeface="+mj-lt"/>
        </a:defRPr>
      </a:lvl6pPr>
      <a:lvl7pPr marL="2971800" indent="-228600" algn="l" rtl="0" eaLnBrk="0" fontAlgn="base" hangingPunct="0">
        <a:spcBef>
          <a:spcPct val="20000"/>
        </a:spcBef>
        <a:spcAft>
          <a:spcPct val="25000"/>
        </a:spcAft>
        <a:buClr>
          <a:schemeClr val="tx2"/>
        </a:buClr>
        <a:buChar char="•"/>
        <a:defRPr sz="2000">
          <a:solidFill>
            <a:schemeClr val="tx1"/>
          </a:solidFill>
          <a:latin typeface="+mj-lt"/>
        </a:defRPr>
      </a:lvl7pPr>
      <a:lvl8pPr marL="3429000" indent="-228600" algn="l" rtl="0" eaLnBrk="0" fontAlgn="base" hangingPunct="0">
        <a:spcBef>
          <a:spcPct val="20000"/>
        </a:spcBef>
        <a:spcAft>
          <a:spcPct val="25000"/>
        </a:spcAft>
        <a:buClr>
          <a:schemeClr val="tx2"/>
        </a:buClr>
        <a:buChar char="•"/>
        <a:defRPr sz="2000">
          <a:solidFill>
            <a:schemeClr val="tx1"/>
          </a:solidFill>
          <a:latin typeface="+mj-lt"/>
        </a:defRPr>
      </a:lvl8pPr>
      <a:lvl9pPr marL="3886200" indent="-228600" algn="l" rtl="0" eaLnBrk="0" fontAlgn="base" hangingPunct="0">
        <a:spcBef>
          <a:spcPct val="20000"/>
        </a:spcBef>
        <a:spcAft>
          <a:spcPct val="25000"/>
        </a:spcAft>
        <a:buClr>
          <a:schemeClr val="tx2"/>
        </a:buClr>
        <a:buChar char="•"/>
        <a:defRPr sz="20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eaLnBrk="1" hangingPunct="1">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b="1">
                <a:latin typeface="+mn-lt"/>
              </a:defRPr>
            </a:lvl1pPr>
          </a:lstStyle>
          <a:p>
            <a:pPr eaLnBrk="1" hangingPunct="1">
              <a:defRPr/>
            </a:pPr>
            <a:r>
              <a:rPr lang="en-US" sz="1600">
                <a:solidFill>
                  <a:srgbClr val="000000"/>
                </a:solidFill>
              </a:rPr>
              <a:t>Blocaje</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b="1">
                <a:latin typeface="+mn-lt"/>
              </a:defRPr>
            </a:lvl1pPr>
          </a:lstStyle>
          <a:p>
            <a:pPr eaLnBrk="1" hangingPunct="1">
              <a:defRPr/>
            </a:pPr>
            <a:fld id="{83D4187C-6A08-4F81-AD68-5E96B5097CBB}" type="slidenum">
              <a:rPr lang="en-US" sz="1600">
                <a:solidFill>
                  <a:srgbClr val="000000"/>
                </a:solidFill>
              </a:rPr>
              <a:pPr eaLnBrk="1" hangingPunct="1">
                <a:defRPr/>
              </a:pPr>
              <a:t>‹#›</a:t>
            </a:fld>
            <a:endParaRPr lang="en-US" sz="1600">
              <a:solidFill>
                <a:srgbClr val="000000"/>
              </a:solidFill>
            </a:endParaRPr>
          </a:p>
        </p:txBody>
      </p:sp>
    </p:spTree>
    <p:extLst>
      <p:ext uri="{BB962C8B-B14F-4D97-AF65-F5344CB8AC3E}">
        <p14:creationId xmlns:p14="http://schemas.microsoft.com/office/powerpoint/2010/main" val="8263694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sillustrated.berkeley.edu/PDFs/handouts/cache-3-associativity-handout.pdf" TargetMode="External"/><Relationship Id="rId2" Type="http://schemas.openxmlformats.org/officeDocument/2006/relationships/hyperlink" Target="https://en.wikipedia.org/wiki/CPU_cach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lide Number Placeholder 4"/>
          <p:cNvSpPr>
            <a:spLocks noGrp="1"/>
          </p:cNvSpPr>
          <p:nvPr>
            <p:ph type="sldNum" sz="quarter" idx="11"/>
          </p:nvPr>
        </p:nvSpPr>
        <p:spPr>
          <a:noFill/>
        </p:spPr>
        <p:txBody>
          <a:bodyPr/>
          <a:lstStyle>
            <a:lvl1pPr>
              <a:defRPr sz="1600">
                <a:solidFill>
                  <a:schemeClr val="tx1"/>
                </a:solidFill>
                <a:latin typeface="Arial" charset="0"/>
              </a:defRPr>
            </a:lvl1pPr>
            <a:lvl2pPr marL="742950" indent="-285750">
              <a:defRPr sz="1600">
                <a:solidFill>
                  <a:schemeClr val="tx1"/>
                </a:solidFill>
                <a:latin typeface="Arial" charset="0"/>
              </a:defRPr>
            </a:lvl2pPr>
            <a:lvl3pPr marL="1143000" indent="-228600">
              <a:defRPr sz="1600">
                <a:solidFill>
                  <a:schemeClr val="tx1"/>
                </a:solidFill>
                <a:latin typeface="Arial" charset="0"/>
              </a:defRPr>
            </a:lvl3pPr>
            <a:lvl4pPr marL="1600200" indent="-228600">
              <a:defRPr sz="1600">
                <a:solidFill>
                  <a:schemeClr val="tx1"/>
                </a:solidFill>
                <a:latin typeface="Arial" charset="0"/>
              </a:defRPr>
            </a:lvl4pPr>
            <a:lvl5pPr marL="2057400" indent="-22860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fld id="{8D6E1D47-BD45-4DD3-AF0A-4B28FF829A50}" type="slidenum">
              <a:rPr lang="en-US" altLang="en-US">
                <a:solidFill>
                  <a:srgbClr val="000000"/>
                </a:solidFill>
                <a:latin typeface="Cambria" pitchFamily="18" charset="0"/>
              </a:rPr>
              <a:pPr/>
              <a:t>1</a:t>
            </a:fld>
            <a:endParaRPr lang="en-US" altLang="en-US" dirty="0">
              <a:solidFill>
                <a:srgbClr val="000000"/>
              </a:solidFill>
              <a:latin typeface="Cambria" pitchFamily="18" charset="0"/>
            </a:endParaRPr>
          </a:p>
        </p:txBody>
      </p:sp>
      <p:sp>
        <p:nvSpPr>
          <p:cNvPr id="5" name="Rectangle 2"/>
          <p:cNvSpPr txBox="1">
            <a:spLocks noChangeArrowheads="1"/>
          </p:cNvSpPr>
          <p:nvPr/>
        </p:nvSpPr>
        <p:spPr bwMode="auto">
          <a:xfrm>
            <a:off x="304800" y="4953000"/>
            <a:ext cx="8458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algn="ctr">
              <a:buFontTx/>
              <a:buNone/>
            </a:pP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Răzvan Daniel ZOTA</a:t>
            </a:r>
          </a:p>
          <a:p>
            <a:pPr algn="ctr">
              <a:buFontTx/>
              <a:buNone/>
            </a:pP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Facult</a:t>
            </a: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atea</a:t>
            </a: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 </a:t>
            </a:r>
            <a:r>
              <a:rPr lang="en-US" altLang="en-US" b="1" kern="0" dirty="0">
                <a:solidFill>
                  <a:srgbClr val="FF9933"/>
                </a:solidFill>
                <a:latin typeface="Cambria" panose="02040503050406030204" pitchFamily="18" charset="0"/>
                <a:ea typeface="Cambria" panose="02040503050406030204" pitchFamily="18" charset="0"/>
                <a:cs typeface="Times New Roman" pitchFamily="18" charset="0"/>
              </a:rPr>
              <a:t>de Cibernetic</a:t>
            </a:r>
            <a:r>
              <a:rPr lang="ro-RO" altLang="en-US" b="1" kern="0" dirty="0">
                <a:solidFill>
                  <a:srgbClr val="FF9933"/>
                </a:solidFill>
                <a:latin typeface="Cambria" panose="02040503050406030204" pitchFamily="18" charset="0"/>
                <a:ea typeface="Cambria" panose="02040503050406030204" pitchFamily="18" charset="0"/>
                <a:cs typeface="Times New Roman" pitchFamily="18" charset="0"/>
              </a:rPr>
              <a:t>ă, Statistică și Informatică Economică</a:t>
            </a:r>
          </a:p>
          <a:p>
            <a:pPr algn="ctr">
              <a:buFontTx/>
              <a:buNone/>
            </a:pPr>
            <a:r>
              <a:rPr lang="ro-RO" altLang="en-US" sz="2300" b="1" kern="0" dirty="0">
                <a:solidFill>
                  <a:srgbClr val="FF9933"/>
                </a:solidFill>
                <a:latin typeface="Cambria" panose="02040503050406030204" pitchFamily="18" charset="0"/>
                <a:ea typeface="Cambria" panose="02040503050406030204" pitchFamily="18" charset="0"/>
                <a:cs typeface="Times New Roman" pitchFamily="18" charset="0"/>
              </a:rPr>
              <a:t>zota@ase.ro</a:t>
            </a:r>
          </a:p>
          <a:p>
            <a:pPr algn="ctr">
              <a:buFontTx/>
              <a:buNone/>
            </a:pPr>
            <a:r>
              <a:rPr lang="ro-RO" altLang="en-US" sz="2300" b="1" kern="0" dirty="0" err="1">
                <a:solidFill>
                  <a:srgbClr val="000000"/>
                </a:solidFill>
                <a:latin typeface="Cambria" panose="02040503050406030204" pitchFamily="18" charset="0"/>
                <a:ea typeface="Cambria" panose="02040503050406030204" pitchFamily="18" charset="0"/>
                <a:cs typeface="Times New Roman" pitchFamily="18" charset="0"/>
              </a:rPr>
              <a:t>http</a:t>
            </a:r>
            <a:r>
              <a:rPr lang="en-US" altLang="en-US" sz="2300" b="1" kern="0" dirty="0">
                <a:solidFill>
                  <a:srgbClr val="000000"/>
                </a:solidFill>
                <a:latin typeface="Cambria" panose="02040503050406030204" pitchFamily="18" charset="0"/>
                <a:ea typeface="Cambria" panose="02040503050406030204" pitchFamily="18" charset="0"/>
                <a:cs typeface="Times New Roman" pitchFamily="18" charset="0"/>
              </a:rPr>
              <a:t>s</a:t>
            </a:r>
            <a:r>
              <a:rPr lang="ro-RO" altLang="en-US" sz="2300" b="1" kern="0" dirty="0">
                <a:solidFill>
                  <a:srgbClr val="000000"/>
                </a:solidFill>
                <a:latin typeface="Cambria" panose="02040503050406030204" pitchFamily="18" charset="0"/>
                <a:ea typeface="Cambria" panose="02040503050406030204" pitchFamily="18" charset="0"/>
                <a:cs typeface="Times New Roman" pitchFamily="18" charset="0"/>
              </a:rPr>
              <a:t>://zota.ase.ro/so</a:t>
            </a:r>
            <a:endParaRPr lang="ro-RO" altLang="en-US" sz="2300" b="1" kern="0" dirty="0">
              <a:solidFill>
                <a:srgbClr val="FF3300"/>
              </a:solidFill>
              <a:latin typeface="Cambria" panose="02040503050406030204" pitchFamily="18" charset="0"/>
              <a:ea typeface="Cambria" panose="02040503050406030204" pitchFamily="18" charset="0"/>
              <a:cs typeface="Times New Roman" pitchFamily="18" charset="0"/>
            </a:endParaRPr>
          </a:p>
        </p:txBody>
      </p:sp>
      <p:sp>
        <p:nvSpPr>
          <p:cNvPr id="7" name="Rectangle 7"/>
          <p:cNvSpPr txBox="1">
            <a:spLocks noChangeArrowheads="1"/>
          </p:cNvSpPr>
          <p:nvPr/>
        </p:nvSpPr>
        <p:spPr>
          <a:xfrm>
            <a:off x="647700" y="2304846"/>
            <a:ext cx="7772400" cy="1143000"/>
          </a:xfrm>
          <a:prstGeom prst="rect">
            <a:avLst/>
          </a:prstGeom>
          <a:noFill/>
        </p:spPr>
        <p:txBody>
          <a:bodyPr vert="horz" lIns="91440" tIns="45720" rIns="91440" bIns="45720" rtlCol="0" anchor="b">
            <a:noAutofit/>
          </a:bodyPr>
          <a:lst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fontAlgn="auto">
              <a:spcBef>
                <a:spcPts val="0"/>
              </a:spcBef>
              <a:spcAft>
                <a:spcPts val="1200"/>
              </a:spcAft>
            </a:pPr>
            <a:r>
              <a:rPr lang="ro-RO" altLang="en-US" dirty="0">
                <a:solidFill>
                  <a:srgbClr val="000000"/>
                </a:solidFill>
                <a:latin typeface="Cambria" panose="02040503050406030204" pitchFamily="18" charset="0"/>
                <a:ea typeface="Cambria" panose="02040503050406030204" pitchFamily="18" charset="0"/>
                <a:cs typeface="Times New Roman" pitchFamily="18" charset="0"/>
              </a:rPr>
              <a:t>Sisteme de operare</a:t>
            </a:r>
          </a:p>
          <a:p>
            <a:pPr algn="ctr" fontAlgn="auto">
              <a:spcBef>
                <a:spcPts val="0"/>
              </a:spcBef>
              <a:spcAft>
                <a:spcPts val="1200"/>
              </a:spcAft>
            </a:pPr>
            <a:r>
              <a:rPr lang="ro-RO" altLang="en-US" sz="3400" dirty="0">
                <a:solidFill>
                  <a:srgbClr val="000000"/>
                </a:solidFill>
                <a:latin typeface="Cambria" panose="02040503050406030204" pitchFamily="18" charset="0"/>
                <a:ea typeface="Cambria" panose="02040503050406030204" pitchFamily="18" charset="0"/>
                <a:cs typeface="Times New Roman" pitchFamily="18" charset="0"/>
              </a:rPr>
              <a:t>Cursul #</a:t>
            </a:r>
            <a:r>
              <a:rPr lang="en-US" altLang="en-US" sz="3400" dirty="0">
                <a:solidFill>
                  <a:srgbClr val="000000"/>
                </a:solidFill>
                <a:latin typeface="Cambria" panose="02040503050406030204" pitchFamily="18" charset="0"/>
                <a:ea typeface="Cambria" panose="02040503050406030204" pitchFamily="18" charset="0"/>
                <a:cs typeface="Times New Roman" pitchFamily="18" charset="0"/>
              </a:rPr>
              <a:t>09</a:t>
            </a:r>
            <a:br>
              <a:rPr lang="ro-RO" altLang="en-US" sz="3400" dirty="0">
                <a:solidFill>
                  <a:srgbClr val="000000"/>
                </a:solidFill>
                <a:latin typeface="Cambria" panose="02040503050406030204" pitchFamily="18" charset="0"/>
                <a:ea typeface="Cambria" panose="02040503050406030204" pitchFamily="18" charset="0"/>
                <a:cs typeface="Times New Roman" pitchFamily="18" charset="0"/>
              </a:rPr>
            </a:br>
            <a:r>
              <a:rPr lang="ro-RO" altLang="en-US" sz="3400" dirty="0">
                <a:solidFill>
                  <a:srgbClr val="000000"/>
                </a:solidFill>
                <a:latin typeface="Cambria" panose="02040503050406030204" pitchFamily="18" charset="0"/>
                <a:ea typeface="Cambria" panose="02040503050406030204" pitchFamily="18" charset="0"/>
                <a:cs typeface="Times New Roman" pitchFamily="18" charset="0"/>
              </a:rPr>
              <a:t>Memoria</a:t>
            </a:r>
            <a:r>
              <a:rPr lang="en-US" altLang="en-US" sz="3400" dirty="0">
                <a:solidFill>
                  <a:srgbClr val="000000"/>
                </a:solidFill>
                <a:latin typeface="Cambria" panose="02040503050406030204" pitchFamily="18" charset="0"/>
                <a:ea typeface="Cambria" panose="02040503050406030204" pitchFamily="18" charset="0"/>
                <a:cs typeface="Times New Roman" pitchFamily="18" charset="0"/>
              </a:rPr>
              <a:t> virtual</a:t>
            </a:r>
            <a:r>
              <a:rPr lang="ro-RO" altLang="en-US" sz="3400" dirty="0">
                <a:solidFill>
                  <a:srgbClr val="000000"/>
                </a:solidFill>
                <a:latin typeface="Cambria" panose="02040503050406030204" pitchFamily="18" charset="0"/>
                <a:ea typeface="Cambria" panose="02040503050406030204" pitchFamily="18" charset="0"/>
                <a:cs typeface="Times New Roman" pitchFamily="18" charset="0"/>
              </a:rPr>
              <a:t>ă</a:t>
            </a:r>
            <a:endParaRPr lang="ro-RO" altLang="en-US" sz="3400" dirty="0">
              <a:solidFill>
                <a:srgbClr val="FF0000"/>
              </a:solidFill>
              <a:latin typeface="Cambria" panose="02040503050406030204" pitchFamily="18" charset="0"/>
              <a:ea typeface="Cambria" panose="02040503050406030204" pitchFamily="18" charset="0"/>
              <a:cs typeface="Times New Roman" pitchFamily="18" charset="0"/>
            </a:endParaRPr>
          </a:p>
        </p:txBody>
      </p:sp>
    </p:spTree>
    <p:extLst>
      <p:ext uri="{BB962C8B-B14F-4D97-AF65-F5344CB8AC3E}">
        <p14:creationId xmlns:p14="http://schemas.microsoft.com/office/powerpoint/2010/main" val="480708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altLang="en-US" dirty="0">
                <a:latin typeface="Cambria" panose="02040503050406030204" pitchFamily="18" charset="0"/>
                <a:ea typeface="Cambria" panose="02040503050406030204" pitchFamily="18" charset="0"/>
              </a:rPr>
              <a:t>Memoria cache</a:t>
            </a:r>
            <a:endParaRPr lang="en-US" dirty="0">
              <a:latin typeface="Cambria" panose="02040503050406030204" pitchFamily="18" charset="0"/>
              <a:ea typeface="Cambria" panose="02040503050406030204" pitchFamily="18" charset="0"/>
            </a:endParaRPr>
          </a:p>
        </p:txBody>
      </p:sp>
      <p:pic>
        <p:nvPicPr>
          <p:cNvPr id="4" name="Content Placeholder 3"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90206" y="1595139"/>
            <a:ext cx="7006662" cy="4709568"/>
          </a:xfrm>
        </p:spPr>
      </p:pic>
    </p:spTree>
    <p:extLst>
      <p:ext uri="{BB962C8B-B14F-4D97-AF65-F5344CB8AC3E}">
        <p14:creationId xmlns:p14="http://schemas.microsoft.com/office/powerpoint/2010/main" val="141363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Cache hit</a:t>
            </a:r>
          </a:p>
        </p:txBody>
      </p:sp>
      <p:pic>
        <p:nvPicPr>
          <p:cNvPr id="5" name="Content Placeholder 4"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28311" y="1585612"/>
            <a:ext cx="6287377" cy="4296375"/>
          </a:xfrm>
        </p:spPr>
      </p:pic>
    </p:spTree>
    <p:extLst>
      <p:ext uri="{BB962C8B-B14F-4D97-AF65-F5344CB8AC3E}">
        <p14:creationId xmlns:p14="http://schemas.microsoft.com/office/powerpoint/2010/main" val="3432555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panose="02040503050406030204" pitchFamily="18" charset="0"/>
                <a:ea typeface="Cambria" panose="02040503050406030204" pitchFamily="18" charset="0"/>
              </a:rPr>
              <a:t>Cache miss</a:t>
            </a:r>
          </a:p>
        </p:txBody>
      </p:sp>
      <p:pic>
        <p:nvPicPr>
          <p:cNvPr id="4" name="Content Placeholder 3" descr="Screen Clippin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14022" y="1599902"/>
            <a:ext cx="6315956" cy="4267796"/>
          </a:xfrm>
        </p:spPr>
      </p:pic>
    </p:spTree>
    <p:extLst>
      <p:ext uri="{BB962C8B-B14F-4D97-AF65-F5344CB8AC3E}">
        <p14:creationId xmlns:p14="http://schemas.microsoft.com/office/powerpoint/2010/main" val="33285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ro-RO" altLang="en-US" sz="2500" dirty="0">
                <a:latin typeface="Cambria" panose="02040503050406030204" pitchFamily="18" charset="0"/>
                <a:ea typeface="Cambria" panose="02040503050406030204" pitchFamily="18" charset="0"/>
              </a:rPr>
              <a:t>Arhitectura simplificată a unui procesor:</a:t>
            </a:r>
            <a:br>
              <a:rPr lang="ro-RO" altLang="en-US" sz="2500" dirty="0">
                <a:latin typeface="Cambria" panose="02040503050406030204" pitchFamily="18" charset="0"/>
                <a:ea typeface="Cambria" panose="02040503050406030204" pitchFamily="18" charset="0"/>
              </a:rPr>
            </a:br>
            <a:r>
              <a:rPr lang="ro-RO" altLang="en-US" sz="2500" dirty="0">
                <a:latin typeface="Cambria" panose="02040503050406030204" pitchFamily="18" charset="0"/>
                <a:ea typeface="Cambria" panose="02040503050406030204" pitchFamily="18" charset="0"/>
              </a:rPr>
              <a:t>Memoria cache şi controller-ul de memorie cache</a:t>
            </a:r>
            <a:endParaRPr lang="en-US" altLang="en-US" sz="2500" dirty="0">
              <a:latin typeface="Cambria" panose="02040503050406030204" pitchFamily="18" charset="0"/>
              <a:ea typeface="Cambria" panose="02040503050406030204" pitchFamily="18" charset="0"/>
            </a:endParaRPr>
          </a:p>
        </p:txBody>
      </p:sp>
      <p:grpSp>
        <p:nvGrpSpPr>
          <p:cNvPr id="7171" name="Group 32"/>
          <p:cNvGrpSpPr>
            <a:grpSpLocks/>
          </p:cNvGrpSpPr>
          <p:nvPr/>
        </p:nvGrpSpPr>
        <p:grpSpPr bwMode="auto">
          <a:xfrm>
            <a:off x="2152650" y="1178080"/>
            <a:ext cx="4838700" cy="3676650"/>
            <a:chOff x="1356" y="1002"/>
            <a:chExt cx="3048" cy="2316"/>
          </a:xfrm>
        </p:grpSpPr>
        <p:grpSp>
          <p:nvGrpSpPr>
            <p:cNvPr id="7172" name="Group 28"/>
            <p:cNvGrpSpPr>
              <a:grpSpLocks/>
            </p:cNvGrpSpPr>
            <p:nvPr/>
          </p:nvGrpSpPr>
          <p:grpSpPr bwMode="auto">
            <a:xfrm>
              <a:off x="1356" y="1002"/>
              <a:ext cx="3048" cy="2316"/>
              <a:chOff x="636" y="816"/>
              <a:chExt cx="3048" cy="2316"/>
            </a:xfrm>
          </p:grpSpPr>
          <p:sp>
            <p:nvSpPr>
              <p:cNvPr id="7175" name="Rectangle 4"/>
              <p:cNvSpPr>
                <a:spLocks noChangeArrowheads="1"/>
              </p:cNvSpPr>
              <p:nvPr/>
            </p:nvSpPr>
            <p:spPr bwMode="auto">
              <a:xfrm>
                <a:off x="1908" y="816"/>
                <a:ext cx="852" cy="59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800"/>
                  <a:t>UCP</a:t>
                </a:r>
              </a:p>
            </p:txBody>
          </p:sp>
          <p:sp>
            <p:nvSpPr>
              <p:cNvPr id="7176" name="Rectangle 5"/>
              <p:cNvSpPr>
                <a:spLocks noChangeArrowheads="1"/>
              </p:cNvSpPr>
              <p:nvPr/>
            </p:nvSpPr>
            <p:spPr bwMode="auto">
              <a:xfrm>
                <a:off x="654" y="2076"/>
                <a:ext cx="3030" cy="29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endParaRPr lang="en-US" altLang="en-US" sz="1800" dirty="0"/>
              </a:p>
              <a:p>
                <a:pPr algn="ctr"/>
                <a:r>
                  <a:rPr lang="en-US" altLang="en-US" sz="1800" dirty="0" err="1"/>
                  <a:t>Magistrala</a:t>
                </a:r>
                <a:r>
                  <a:rPr lang="en-US" altLang="en-US" sz="1800" dirty="0"/>
                  <a:t> de   </a:t>
                </a:r>
                <a:r>
                  <a:rPr lang="en-US" altLang="en-US" sz="1800" dirty="0" err="1"/>
                  <a:t>sistem</a:t>
                </a:r>
                <a:endParaRPr lang="en-US" altLang="en-US" sz="1800" dirty="0"/>
              </a:p>
              <a:p>
                <a:pPr algn="ctr"/>
                <a:endParaRPr lang="en-US" altLang="en-US" sz="1800" dirty="0"/>
              </a:p>
            </p:txBody>
          </p:sp>
          <p:sp>
            <p:nvSpPr>
              <p:cNvPr id="7177" name="Rectangle 6"/>
              <p:cNvSpPr>
                <a:spLocks noChangeArrowheads="1"/>
              </p:cNvSpPr>
              <p:nvPr/>
            </p:nvSpPr>
            <p:spPr bwMode="auto">
              <a:xfrm>
                <a:off x="1662" y="2592"/>
                <a:ext cx="1308" cy="54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dirty="0"/>
                  <a:t>16</a:t>
                </a:r>
                <a:r>
                  <a:rPr lang="en-US" altLang="en-US" dirty="0"/>
                  <a:t> </a:t>
                </a:r>
                <a:r>
                  <a:rPr lang="ro-RO" altLang="en-US" dirty="0"/>
                  <a:t>G</a:t>
                </a:r>
                <a:r>
                  <a:rPr lang="en-US" altLang="en-US" dirty="0"/>
                  <a:t>B DRAM</a:t>
                </a:r>
              </a:p>
              <a:p>
                <a:pPr algn="ctr"/>
                <a:r>
                  <a:rPr lang="en-US" altLang="en-US" dirty="0"/>
                  <a:t>Memoria principal</a:t>
                </a:r>
                <a:r>
                  <a:rPr lang="ro-RO" altLang="en-US" dirty="0"/>
                  <a:t>ă</a:t>
                </a:r>
              </a:p>
              <a:p>
                <a:pPr algn="ctr"/>
                <a:r>
                  <a:rPr lang="ro-RO" altLang="en-US" dirty="0"/>
                  <a:t>Timp de acces: 50 ns</a:t>
                </a:r>
                <a:endParaRPr lang="en-US" altLang="en-US" dirty="0"/>
              </a:p>
            </p:txBody>
          </p:sp>
          <p:sp>
            <p:nvSpPr>
              <p:cNvPr id="7178" name="Rectangle 7"/>
              <p:cNvSpPr>
                <a:spLocks noChangeArrowheads="1"/>
              </p:cNvSpPr>
              <p:nvPr/>
            </p:nvSpPr>
            <p:spPr bwMode="auto">
              <a:xfrm>
                <a:off x="2196" y="2292"/>
                <a:ext cx="252" cy="35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7179" name="Rectangle 8"/>
              <p:cNvSpPr>
                <a:spLocks noChangeArrowheads="1"/>
              </p:cNvSpPr>
              <p:nvPr/>
            </p:nvSpPr>
            <p:spPr bwMode="auto">
              <a:xfrm>
                <a:off x="2196" y="1350"/>
                <a:ext cx="252" cy="810"/>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7180" name="Rectangle 11"/>
              <p:cNvSpPr>
                <a:spLocks noChangeArrowheads="1"/>
              </p:cNvSpPr>
              <p:nvPr/>
            </p:nvSpPr>
            <p:spPr bwMode="auto">
              <a:xfrm>
                <a:off x="636" y="2604"/>
                <a:ext cx="804" cy="516"/>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a:t>Subsistemul de </a:t>
                </a:r>
              </a:p>
              <a:p>
                <a:pPr algn="ctr"/>
                <a:r>
                  <a:rPr lang="en-US" altLang="en-US"/>
                  <a:t>Intrare/Ieşire</a:t>
                </a:r>
              </a:p>
            </p:txBody>
          </p:sp>
          <p:sp>
            <p:nvSpPr>
              <p:cNvPr id="7181" name="Rectangle 12"/>
              <p:cNvSpPr>
                <a:spLocks noChangeArrowheads="1"/>
              </p:cNvSpPr>
              <p:nvPr/>
            </p:nvSpPr>
            <p:spPr bwMode="auto">
              <a:xfrm>
                <a:off x="924" y="2304"/>
                <a:ext cx="252" cy="35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7182" name="Line 13"/>
              <p:cNvSpPr>
                <a:spLocks noChangeShapeType="1"/>
              </p:cNvSpPr>
              <p:nvPr/>
            </p:nvSpPr>
            <p:spPr bwMode="auto">
              <a:xfrm>
                <a:off x="918" y="2364"/>
                <a:ext cx="0" cy="25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3" name="Line 14"/>
              <p:cNvSpPr>
                <a:spLocks noChangeShapeType="1"/>
              </p:cNvSpPr>
              <p:nvPr/>
            </p:nvSpPr>
            <p:spPr bwMode="auto">
              <a:xfrm>
                <a:off x="1176" y="2364"/>
                <a:ext cx="0" cy="25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4" name="Line 15"/>
              <p:cNvSpPr>
                <a:spLocks noChangeShapeType="1"/>
              </p:cNvSpPr>
              <p:nvPr/>
            </p:nvSpPr>
            <p:spPr bwMode="auto">
              <a:xfrm>
                <a:off x="2202" y="2376"/>
                <a:ext cx="0" cy="22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5" name="Line 16"/>
              <p:cNvSpPr>
                <a:spLocks noChangeShapeType="1"/>
              </p:cNvSpPr>
              <p:nvPr/>
            </p:nvSpPr>
            <p:spPr bwMode="auto">
              <a:xfrm>
                <a:off x="2448" y="2376"/>
                <a:ext cx="0" cy="22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6" name="Line 17"/>
              <p:cNvSpPr>
                <a:spLocks noChangeShapeType="1"/>
              </p:cNvSpPr>
              <p:nvPr/>
            </p:nvSpPr>
            <p:spPr bwMode="auto">
              <a:xfrm>
                <a:off x="2448" y="1422"/>
                <a:ext cx="0" cy="65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7" name="Line 18"/>
              <p:cNvSpPr>
                <a:spLocks noChangeShapeType="1"/>
              </p:cNvSpPr>
              <p:nvPr/>
            </p:nvSpPr>
            <p:spPr bwMode="auto">
              <a:xfrm flipH="1">
                <a:off x="2190" y="1404"/>
                <a:ext cx="0" cy="67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8" name="Rectangle 20"/>
              <p:cNvSpPr>
                <a:spLocks noChangeArrowheads="1"/>
              </p:cNvSpPr>
              <p:nvPr/>
            </p:nvSpPr>
            <p:spPr bwMode="auto">
              <a:xfrm>
                <a:off x="2754" y="1482"/>
                <a:ext cx="882" cy="53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dirty="0"/>
                  <a:t>8</a:t>
                </a:r>
                <a:r>
                  <a:rPr lang="en-US" altLang="en-US" dirty="0"/>
                  <a:t> </a:t>
                </a:r>
                <a:r>
                  <a:rPr lang="ro-RO" altLang="en-US" dirty="0"/>
                  <a:t>M</a:t>
                </a:r>
                <a:r>
                  <a:rPr lang="en-US" altLang="en-US" dirty="0"/>
                  <a:t>B SRAM </a:t>
                </a:r>
              </a:p>
              <a:p>
                <a:pPr algn="ctr"/>
                <a:r>
                  <a:rPr lang="en-US" altLang="en-US" dirty="0"/>
                  <a:t>cache</a:t>
                </a:r>
              </a:p>
              <a:p>
                <a:pPr algn="ctr"/>
                <a:r>
                  <a:rPr lang="en-US" altLang="en-US" dirty="0" err="1"/>
                  <a:t>Timp</a:t>
                </a:r>
                <a:r>
                  <a:rPr lang="en-US" altLang="en-US" dirty="0"/>
                  <a:t> de </a:t>
                </a:r>
                <a:r>
                  <a:rPr lang="en-US" altLang="en-US" dirty="0" err="1"/>
                  <a:t>acces</a:t>
                </a:r>
                <a:r>
                  <a:rPr lang="en-US" altLang="en-US" dirty="0"/>
                  <a:t>: 1</a:t>
                </a:r>
                <a:r>
                  <a:rPr lang="ro-RO" altLang="en-US" dirty="0"/>
                  <a:t>-2</a:t>
                </a:r>
                <a:r>
                  <a:rPr lang="en-US" altLang="en-US" dirty="0"/>
                  <a:t> ns</a:t>
                </a:r>
              </a:p>
            </p:txBody>
          </p:sp>
          <p:sp>
            <p:nvSpPr>
              <p:cNvPr id="7189" name="Rectangle 21"/>
              <p:cNvSpPr>
                <a:spLocks noChangeArrowheads="1"/>
              </p:cNvSpPr>
              <p:nvPr/>
            </p:nvSpPr>
            <p:spPr bwMode="auto">
              <a:xfrm>
                <a:off x="2370" y="1620"/>
                <a:ext cx="438" cy="258"/>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7190" name="Line 22"/>
              <p:cNvSpPr>
                <a:spLocks noChangeShapeType="1"/>
              </p:cNvSpPr>
              <p:nvPr/>
            </p:nvSpPr>
            <p:spPr bwMode="auto">
              <a:xfrm>
                <a:off x="2448" y="1614"/>
                <a:ext cx="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1" name="Line 23"/>
              <p:cNvSpPr>
                <a:spLocks noChangeShapeType="1"/>
              </p:cNvSpPr>
              <p:nvPr/>
            </p:nvSpPr>
            <p:spPr bwMode="auto">
              <a:xfrm>
                <a:off x="2454" y="1872"/>
                <a:ext cx="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2" name="Rectangle 24"/>
              <p:cNvSpPr>
                <a:spLocks noChangeArrowheads="1"/>
              </p:cNvSpPr>
              <p:nvPr/>
            </p:nvSpPr>
            <p:spPr bwMode="auto">
              <a:xfrm>
                <a:off x="2106" y="1644"/>
                <a:ext cx="444" cy="20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a:latin typeface="Arial" charset="0"/>
                  </a:rPr>
                  <a:t>UCC</a:t>
                </a:r>
              </a:p>
            </p:txBody>
          </p:sp>
          <p:sp>
            <p:nvSpPr>
              <p:cNvPr id="7193" name="Text Box 26"/>
              <p:cNvSpPr txBox="1">
                <a:spLocks noChangeArrowheads="1"/>
              </p:cNvSpPr>
              <p:nvPr/>
            </p:nvSpPr>
            <p:spPr bwMode="auto">
              <a:xfrm>
                <a:off x="698" y="1745"/>
                <a:ext cx="1270"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sz="1400" dirty="0" err="1"/>
                  <a:t>Unitatea</a:t>
                </a:r>
                <a:r>
                  <a:rPr lang="en-US" altLang="en-US" sz="1400" dirty="0"/>
                  <a:t> de control cache</a:t>
                </a:r>
              </a:p>
            </p:txBody>
          </p:sp>
          <p:sp>
            <p:nvSpPr>
              <p:cNvPr id="7194" name="Line 27"/>
              <p:cNvSpPr>
                <a:spLocks noChangeShapeType="1"/>
              </p:cNvSpPr>
              <p:nvPr/>
            </p:nvSpPr>
            <p:spPr bwMode="auto">
              <a:xfrm flipV="1">
                <a:off x="1914" y="1752"/>
                <a:ext cx="282" cy="84"/>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173" name="Line 30"/>
            <p:cNvSpPr>
              <a:spLocks noChangeShapeType="1"/>
            </p:cNvSpPr>
            <p:nvPr/>
          </p:nvSpPr>
          <p:spPr bwMode="auto">
            <a:xfrm flipV="1">
              <a:off x="3042" y="1986"/>
              <a:ext cx="534"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Line 31"/>
            <p:cNvSpPr>
              <a:spLocks noChangeShapeType="1"/>
            </p:cNvSpPr>
            <p:nvPr/>
          </p:nvSpPr>
          <p:spPr bwMode="auto">
            <a:xfrm>
              <a:off x="3060" y="1986"/>
              <a:ext cx="0" cy="894"/>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 name="Rectangle 1">
            <a:extLst>
              <a:ext uri="{FF2B5EF4-FFF2-40B4-BE49-F238E27FC236}">
                <a16:creationId xmlns:a16="http://schemas.microsoft.com/office/drawing/2014/main" id="{EF444E7C-47C9-4191-94B6-3C44DED2DD68}"/>
              </a:ext>
            </a:extLst>
          </p:cNvPr>
          <p:cNvSpPr/>
          <p:nvPr/>
        </p:nvSpPr>
        <p:spPr>
          <a:xfrm>
            <a:off x="731102" y="5149490"/>
            <a:ext cx="8196146" cy="1015663"/>
          </a:xfrm>
          <a:prstGeom prst="rect">
            <a:avLst/>
          </a:prstGeom>
        </p:spPr>
        <p:txBody>
          <a:bodyPr wrap="square">
            <a:spAutoFit/>
          </a:bodyPr>
          <a:lstStyle/>
          <a:p>
            <a:r>
              <a:rPr lang="ro-RO" sz="2000" dirty="0">
                <a:latin typeface="Cambria" panose="02040503050406030204" pitchFamily="18" charset="0"/>
                <a:ea typeface="Cambria" panose="02040503050406030204" pitchFamily="18" charset="0"/>
              </a:rPr>
              <a:t>Arhitectura unui procesor modern: </a:t>
            </a:r>
            <a:endParaRPr lang="en-US" sz="2000" dirty="0">
              <a:latin typeface="Cambria" panose="02040503050406030204" pitchFamily="18" charset="0"/>
              <a:ea typeface="Cambria" panose="02040503050406030204" pitchFamily="18" charset="0"/>
            </a:endParaRPr>
          </a:p>
          <a:p>
            <a:r>
              <a:rPr lang="ro-RO" sz="2000" dirty="0">
                <a:latin typeface="Cambria" panose="02040503050406030204" pitchFamily="18" charset="0"/>
                <a:ea typeface="Cambria" panose="02040503050406030204" pitchFamily="18" charset="0"/>
              </a:rPr>
              <a:t>https://sabercomlogica.com/en/a-case-study-intel-nehalem-i7-coherence-in-cache/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o-RO" altLang="en-US" sz="2500" dirty="0">
                <a:latin typeface="Cambria" panose="02040503050406030204" pitchFamily="18" charset="0"/>
                <a:ea typeface="Cambria" panose="02040503050406030204" pitchFamily="18" charset="0"/>
              </a:rPr>
              <a:t>Arhitectura simplificată a unui procesor:</a:t>
            </a:r>
            <a:br>
              <a:rPr lang="ro-RO" altLang="en-US" sz="2500" dirty="0">
                <a:latin typeface="Cambria" panose="02040503050406030204" pitchFamily="18" charset="0"/>
                <a:ea typeface="Cambria" panose="02040503050406030204" pitchFamily="18" charset="0"/>
              </a:rPr>
            </a:br>
            <a:r>
              <a:rPr lang="ro-RO" altLang="en-US" sz="2500" dirty="0">
                <a:latin typeface="Cambria" panose="02040503050406030204" pitchFamily="18" charset="0"/>
                <a:ea typeface="Cambria" panose="02040503050406030204" pitchFamily="18" charset="0"/>
              </a:rPr>
              <a:t>Unitatea de management a memoriei virtuale</a:t>
            </a:r>
            <a:endParaRPr lang="en-US" altLang="en-US" sz="2500" dirty="0">
              <a:latin typeface="Cambria" panose="02040503050406030204" pitchFamily="18" charset="0"/>
              <a:ea typeface="Cambria" panose="02040503050406030204" pitchFamily="18" charset="0"/>
            </a:endParaRPr>
          </a:p>
        </p:txBody>
      </p:sp>
      <p:grpSp>
        <p:nvGrpSpPr>
          <p:cNvPr id="8195" name="Group 36"/>
          <p:cNvGrpSpPr>
            <a:grpSpLocks/>
          </p:cNvGrpSpPr>
          <p:nvPr/>
        </p:nvGrpSpPr>
        <p:grpSpPr bwMode="auto">
          <a:xfrm>
            <a:off x="2114550" y="1374775"/>
            <a:ext cx="4876800" cy="3892550"/>
            <a:chOff x="1332" y="866"/>
            <a:chExt cx="3072" cy="2452"/>
          </a:xfrm>
        </p:grpSpPr>
        <p:sp>
          <p:nvSpPr>
            <p:cNvPr id="8196" name="Line 27"/>
            <p:cNvSpPr>
              <a:spLocks noChangeShapeType="1"/>
            </p:cNvSpPr>
            <p:nvPr/>
          </p:nvSpPr>
          <p:spPr bwMode="auto">
            <a:xfrm>
              <a:off x="2912" y="1480"/>
              <a:ext cx="0" cy="79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p:cNvSpPr>
              <a:spLocks noChangeArrowheads="1"/>
            </p:cNvSpPr>
            <p:nvPr/>
          </p:nvSpPr>
          <p:spPr bwMode="auto">
            <a:xfrm>
              <a:off x="2628" y="866"/>
              <a:ext cx="852" cy="59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800"/>
                <a:t>UCP</a:t>
              </a:r>
            </a:p>
          </p:txBody>
        </p:sp>
        <p:sp>
          <p:nvSpPr>
            <p:cNvPr id="8198" name="Rectangle 6"/>
            <p:cNvSpPr>
              <a:spLocks noChangeArrowheads="1"/>
            </p:cNvSpPr>
            <p:nvPr/>
          </p:nvSpPr>
          <p:spPr bwMode="auto">
            <a:xfrm>
              <a:off x="1374" y="2262"/>
              <a:ext cx="3030" cy="29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endParaRPr lang="en-US" altLang="en-US" sz="1800"/>
            </a:p>
            <a:p>
              <a:pPr algn="ctr"/>
              <a:r>
                <a:rPr lang="en-US" altLang="en-US" sz="1800"/>
                <a:t>Magistrala de sistem</a:t>
              </a:r>
            </a:p>
            <a:p>
              <a:pPr algn="ctr"/>
              <a:endParaRPr lang="en-US" altLang="en-US" sz="1800"/>
            </a:p>
          </p:txBody>
        </p:sp>
        <p:sp>
          <p:nvSpPr>
            <p:cNvPr id="8199" name="Rectangle 7"/>
            <p:cNvSpPr>
              <a:spLocks noChangeArrowheads="1"/>
            </p:cNvSpPr>
            <p:nvPr/>
          </p:nvSpPr>
          <p:spPr bwMode="auto">
            <a:xfrm>
              <a:off x="2382" y="2778"/>
              <a:ext cx="1308" cy="54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endParaRPr lang="en-US" altLang="en-US"/>
            </a:p>
            <a:p>
              <a:pPr algn="ctr"/>
              <a:r>
                <a:rPr lang="en-US" altLang="en-US"/>
                <a:t>Memoria principal</a:t>
              </a:r>
              <a:r>
                <a:rPr lang="ro-RO" altLang="en-US"/>
                <a:t>ă</a:t>
              </a:r>
            </a:p>
            <a:p>
              <a:pPr algn="ctr"/>
              <a:r>
                <a:rPr lang="en-US" altLang="en-US"/>
                <a:t> DRAM</a:t>
              </a:r>
            </a:p>
            <a:p>
              <a:pPr algn="ctr"/>
              <a:endParaRPr lang="ro-RO" altLang="en-US"/>
            </a:p>
          </p:txBody>
        </p:sp>
        <p:sp>
          <p:nvSpPr>
            <p:cNvPr id="8200" name="Rectangle 8"/>
            <p:cNvSpPr>
              <a:spLocks noChangeArrowheads="1"/>
            </p:cNvSpPr>
            <p:nvPr/>
          </p:nvSpPr>
          <p:spPr bwMode="auto">
            <a:xfrm>
              <a:off x="2916" y="2478"/>
              <a:ext cx="252" cy="35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8201" name="Rectangle 9"/>
            <p:cNvSpPr>
              <a:spLocks noChangeArrowheads="1"/>
            </p:cNvSpPr>
            <p:nvPr/>
          </p:nvSpPr>
          <p:spPr bwMode="auto">
            <a:xfrm>
              <a:off x="2916" y="1432"/>
              <a:ext cx="252" cy="91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8202" name="Rectangle 10"/>
            <p:cNvSpPr>
              <a:spLocks noChangeArrowheads="1"/>
            </p:cNvSpPr>
            <p:nvPr/>
          </p:nvSpPr>
          <p:spPr bwMode="auto">
            <a:xfrm>
              <a:off x="1356" y="2790"/>
              <a:ext cx="804" cy="516"/>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a:t>Subsistemul de </a:t>
              </a:r>
            </a:p>
            <a:p>
              <a:pPr algn="ctr"/>
              <a:r>
                <a:rPr lang="en-US" altLang="en-US"/>
                <a:t>Intrare/Ieşire</a:t>
              </a:r>
            </a:p>
          </p:txBody>
        </p:sp>
        <p:sp>
          <p:nvSpPr>
            <p:cNvPr id="8203" name="Rectangle 11"/>
            <p:cNvSpPr>
              <a:spLocks noChangeArrowheads="1"/>
            </p:cNvSpPr>
            <p:nvPr/>
          </p:nvSpPr>
          <p:spPr bwMode="auto">
            <a:xfrm>
              <a:off x="1644" y="2490"/>
              <a:ext cx="252" cy="35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8204" name="Line 12"/>
            <p:cNvSpPr>
              <a:spLocks noChangeShapeType="1"/>
            </p:cNvSpPr>
            <p:nvPr/>
          </p:nvSpPr>
          <p:spPr bwMode="auto">
            <a:xfrm>
              <a:off x="1638" y="2550"/>
              <a:ext cx="0" cy="25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5" name="Line 13"/>
            <p:cNvSpPr>
              <a:spLocks noChangeShapeType="1"/>
            </p:cNvSpPr>
            <p:nvPr/>
          </p:nvSpPr>
          <p:spPr bwMode="auto">
            <a:xfrm>
              <a:off x="1896" y="2550"/>
              <a:ext cx="0" cy="25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6" name="Line 14"/>
            <p:cNvSpPr>
              <a:spLocks noChangeShapeType="1"/>
            </p:cNvSpPr>
            <p:nvPr/>
          </p:nvSpPr>
          <p:spPr bwMode="auto">
            <a:xfrm>
              <a:off x="2922" y="2562"/>
              <a:ext cx="0" cy="22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7" name="Line 15"/>
            <p:cNvSpPr>
              <a:spLocks noChangeShapeType="1"/>
            </p:cNvSpPr>
            <p:nvPr/>
          </p:nvSpPr>
          <p:spPr bwMode="auto">
            <a:xfrm>
              <a:off x="3168" y="2562"/>
              <a:ext cx="0" cy="22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8" name="Line 16"/>
            <p:cNvSpPr>
              <a:spLocks noChangeShapeType="1"/>
            </p:cNvSpPr>
            <p:nvPr/>
          </p:nvSpPr>
          <p:spPr bwMode="auto">
            <a:xfrm>
              <a:off x="3160" y="1480"/>
              <a:ext cx="8" cy="78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9" name="Rectangle 18"/>
            <p:cNvSpPr>
              <a:spLocks noChangeArrowheads="1"/>
            </p:cNvSpPr>
            <p:nvPr/>
          </p:nvSpPr>
          <p:spPr bwMode="auto">
            <a:xfrm>
              <a:off x="3474" y="1668"/>
              <a:ext cx="882" cy="534"/>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endParaRPr lang="en-US" altLang="en-US"/>
            </a:p>
            <a:p>
              <a:pPr algn="ctr"/>
              <a:r>
                <a:rPr lang="en-US" altLang="en-US"/>
                <a:t>Memoria  SRAM </a:t>
              </a:r>
            </a:p>
            <a:p>
              <a:pPr algn="ctr"/>
              <a:r>
                <a:rPr lang="en-US" altLang="en-US"/>
                <a:t>cache</a:t>
              </a:r>
            </a:p>
            <a:p>
              <a:pPr algn="ctr"/>
              <a:endParaRPr lang="en-US" altLang="en-US"/>
            </a:p>
          </p:txBody>
        </p:sp>
        <p:sp>
          <p:nvSpPr>
            <p:cNvPr id="8210" name="Rectangle 19"/>
            <p:cNvSpPr>
              <a:spLocks noChangeArrowheads="1"/>
            </p:cNvSpPr>
            <p:nvPr/>
          </p:nvSpPr>
          <p:spPr bwMode="auto">
            <a:xfrm>
              <a:off x="3090" y="1806"/>
              <a:ext cx="438" cy="258"/>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8211" name="Line 20"/>
            <p:cNvSpPr>
              <a:spLocks noChangeShapeType="1"/>
            </p:cNvSpPr>
            <p:nvPr/>
          </p:nvSpPr>
          <p:spPr bwMode="auto">
            <a:xfrm>
              <a:off x="3168" y="1800"/>
              <a:ext cx="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2" name="Line 21"/>
            <p:cNvSpPr>
              <a:spLocks noChangeShapeType="1"/>
            </p:cNvSpPr>
            <p:nvPr/>
          </p:nvSpPr>
          <p:spPr bwMode="auto">
            <a:xfrm>
              <a:off x="3174" y="2058"/>
              <a:ext cx="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3" name="Rectangle 22"/>
            <p:cNvSpPr>
              <a:spLocks noChangeArrowheads="1"/>
            </p:cNvSpPr>
            <p:nvPr/>
          </p:nvSpPr>
          <p:spPr bwMode="auto">
            <a:xfrm>
              <a:off x="2786" y="1510"/>
              <a:ext cx="532" cy="204"/>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a:latin typeface="Arial" charset="0"/>
                </a:rPr>
                <a:t>UMM</a:t>
              </a:r>
            </a:p>
          </p:txBody>
        </p:sp>
        <p:sp>
          <p:nvSpPr>
            <p:cNvPr id="8214" name="Text Box 23"/>
            <p:cNvSpPr txBox="1">
              <a:spLocks noChangeArrowheads="1"/>
            </p:cNvSpPr>
            <p:nvPr/>
          </p:nvSpPr>
          <p:spPr bwMode="auto">
            <a:xfrm>
              <a:off x="1332" y="1675"/>
              <a:ext cx="1270"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dirty="0"/>
                <a:t>Unitatea</a:t>
              </a:r>
              <a:r>
                <a:rPr lang="en-US" altLang="en-US" sz="1400" dirty="0"/>
                <a:t> de management </a:t>
              </a:r>
            </a:p>
            <a:p>
              <a:pPr algn="ctr"/>
              <a:r>
                <a:rPr lang="en-US" altLang="en-US" sz="1400" dirty="0"/>
                <a:t>a </a:t>
              </a:r>
              <a:r>
                <a:rPr lang="ro-RO" altLang="en-US" sz="1400" dirty="0"/>
                <a:t>memoriei</a:t>
              </a:r>
            </a:p>
          </p:txBody>
        </p:sp>
        <p:sp>
          <p:nvSpPr>
            <p:cNvPr id="8215" name="Line 24"/>
            <p:cNvSpPr>
              <a:spLocks noChangeShapeType="1"/>
            </p:cNvSpPr>
            <p:nvPr/>
          </p:nvSpPr>
          <p:spPr bwMode="auto">
            <a:xfrm flipV="1">
              <a:off x="2402" y="1610"/>
              <a:ext cx="362" cy="10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6" name="Line 28"/>
            <p:cNvSpPr>
              <a:spLocks noChangeShapeType="1"/>
            </p:cNvSpPr>
            <p:nvPr/>
          </p:nvSpPr>
          <p:spPr bwMode="auto">
            <a:xfrm>
              <a:off x="2792" y="1520"/>
              <a:ext cx="0" cy="18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7" name="Line 29"/>
            <p:cNvSpPr>
              <a:spLocks noChangeShapeType="1"/>
            </p:cNvSpPr>
            <p:nvPr/>
          </p:nvSpPr>
          <p:spPr bwMode="auto">
            <a:xfrm>
              <a:off x="3312" y="1520"/>
              <a:ext cx="0" cy="18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8" name="Line 32"/>
            <p:cNvSpPr>
              <a:spLocks noChangeShapeType="1"/>
            </p:cNvSpPr>
            <p:nvPr/>
          </p:nvSpPr>
          <p:spPr bwMode="auto">
            <a:xfrm>
              <a:off x="2792" y="1512"/>
              <a:ext cx="128"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9" name="Line 33"/>
            <p:cNvSpPr>
              <a:spLocks noChangeShapeType="1"/>
            </p:cNvSpPr>
            <p:nvPr/>
          </p:nvSpPr>
          <p:spPr bwMode="auto">
            <a:xfrm>
              <a:off x="2792" y="1704"/>
              <a:ext cx="128"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0" name="Line 34"/>
            <p:cNvSpPr>
              <a:spLocks noChangeShapeType="1"/>
            </p:cNvSpPr>
            <p:nvPr/>
          </p:nvSpPr>
          <p:spPr bwMode="auto">
            <a:xfrm>
              <a:off x="3176" y="1504"/>
              <a:ext cx="128"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1" name="Line 35"/>
            <p:cNvSpPr>
              <a:spLocks noChangeShapeType="1"/>
            </p:cNvSpPr>
            <p:nvPr/>
          </p:nvSpPr>
          <p:spPr bwMode="auto">
            <a:xfrm>
              <a:off x="3176" y="1704"/>
              <a:ext cx="128"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62971"/>
            <a:ext cx="7772400" cy="874713"/>
          </a:xfrm>
        </p:spPr>
        <p:txBody>
          <a:bodyPr/>
          <a:lstStyle/>
          <a:p>
            <a:r>
              <a:rPr lang="ro-RO" altLang="en-US" dirty="0">
                <a:latin typeface="Cambria" panose="02040503050406030204" pitchFamily="18" charset="0"/>
                <a:ea typeface="Cambria" panose="02040503050406030204" pitchFamily="18" charset="0"/>
              </a:rPr>
              <a:t>Memoria virtuală</a:t>
            </a:r>
            <a:endParaRPr lang="en-US" altLang="en-US" dirty="0">
              <a:latin typeface="Cambria" panose="02040503050406030204" pitchFamily="18" charset="0"/>
              <a:ea typeface="Cambria" panose="02040503050406030204" pitchFamily="18" charset="0"/>
            </a:endParaRPr>
          </a:p>
        </p:txBody>
      </p:sp>
      <p:sp>
        <p:nvSpPr>
          <p:cNvPr id="12291" name="Rectangle 5"/>
          <p:cNvSpPr>
            <a:spLocks noGrp="1" noChangeArrowheads="1"/>
          </p:cNvSpPr>
          <p:nvPr>
            <p:ph type="body" idx="1"/>
          </p:nvPr>
        </p:nvSpPr>
        <p:spPr>
          <a:xfrm>
            <a:off x="1922463" y="1165225"/>
            <a:ext cx="7221537" cy="1031875"/>
          </a:xfrm>
          <a:noFill/>
        </p:spPr>
        <p:txBody>
          <a:bodyPr/>
          <a:lstStyle/>
          <a:p>
            <a:pPr marL="0" indent="0" algn="just">
              <a:buFontTx/>
              <a:buNone/>
            </a:pPr>
            <a:r>
              <a:rPr lang="en-US" altLang="en-US" b="1" dirty="0">
                <a:latin typeface="Cambria" panose="02040503050406030204" pitchFamily="18" charset="0"/>
                <a:ea typeface="Cambria" panose="02040503050406030204" pitchFamily="18" charset="0"/>
                <a:cs typeface="Arial" charset="0"/>
              </a:rPr>
              <a:t>Memoria virtual</a:t>
            </a:r>
            <a:r>
              <a:rPr lang="ro-RO" altLang="en-US" b="1" dirty="0">
                <a:latin typeface="Cambria" panose="02040503050406030204" pitchFamily="18" charset="0"/>
                <a:ea typeface="Cambria" panose="02040503050406030204" pitchFamily="18" charset="0"/>
              </a:rPr>
              <a:t>ă</a:t>
            </a:r>
            <a:r>
              <a:rPr lang="ro-RO" altLang="en-US" b="1" dirty="0">
                <a:latin typeface="Cambria" panose="02040503050406030204" pitchFamily="18" charset="0"/>
                <a:ea typeface="Cambria" panose="02040503050406030204" pitchFamily="18" charset="0"/>
                <a:cs typeface="Arial" charset="0"/>
              </a:rPr>
              <a:t> – </a:t>
            </a:r>
            <a:r>
              <a:rPr lang="ro-RO" altLang="en-US" dirty="0">
                <a:latin typeface="Cambria" panose="02040503050406030204" pitchFamily="18" charset="0"/>
                <a:ea typeface="Cambria" panose="02040503050406030204" pitchFamily="18" charset="0"/>
              </a:rPr>
              <a:t>Reprezintă</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pe</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scurt, folosirea hard-disk-ului ca o extensie a memoriei RAM, astfel încât dimensiunea efectivă a memoriei utilizabile să crească corespunzător. În acest mod putem avea o memorie virtuală de dimensiuni mari chiar cu o memorie fizică (RAM) de dimensiuni reduse.</a:t>
            </a:r>
            <a:endParaRPr lang="en-US" altLang="en-US" dirty="0">
              <a:latin typeface="Cambria" panose="02040503050406030204" pitchFamily="18" charset="0"/>
              <a:ea typeface="Cambria" panose="02040503050406030204" pitchFamily="18" charset="0"/>
              <a:cs typeface="Arial" charset="0"/>
            </a:endParaRPr>
          </a:p>
        </p:txBody>
      </p:sp>
      <p:sp>
        <p:nvSpPr>
          <p:cNvPr id="12292" name="Rectangle 6"/>
          <p:cNvSpPr>
            <a:spLocks noChangeArrowheads="1"/>
          </p:cNvSpPr>
          <p:nvPr/>
        </p:nvSpPr>
        <p:spPr bwMode="auto">
          <a:xfrm>
            <a:off x="2611438" y="2813050"/>
            <a:ext cx="817562" cy="248285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293" name="Line 7"/>
          <p:cNvSpPr>
            <a:spLocks noChangeShapeType="1"/>
          </p:cNvSpPr>
          <p:nvPr/>
        </p:nvSpPr>
        <p:spPr bwMode="auto">
          <a:xfrm>
            <a:off x="2611438" y="2971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4" name="Line 8"/>
          <p:cNvSpPr>
            <a:spLocks noChangeShapeType="1"/>
          </p:cNvSpPr>
          <p:nvPr/>
        </p:nvSpPr>
        <p:spPr bwMode="auto">
          <a:xfrm>
            <a:off x="2611438" y="3124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5" name="Line 9"/>
          <p:cNvSpPr>
            <a:spLocks noChangeShapeType="1"/>
          </p:cNvSpPr>
          <p:nvPr/>
        </p:nvSpPr>
        <p:spPr bwMode="auto">
          <a:xfrm>
            <a:off x="2611438" y="3276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6" name="Line 10"/>
          <p:cNvSpPr>
            <a:spLocks noChangeShapeType="1"/>
          </p:cNvSpPr>
          <p:nvPr/>
        </p:nvSpPr>
        <p:spPr bwMode="auto">
          <a:xfrm>
            <a:off x="2611438" y="3429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7" name="Line 11"/>
          <p:cNvSpPr>
            <a:spLocks noChangeShapeType="1"/>
          </p:cNvSpPr>
          <p:nvPr/>
        </p:nvSpPr>
        <p:spPr bwMode="auto">
          <a:xfrm>
            <a:off x="2611438" y="3581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8" name="Line 12"/>
          <p:cNvSpPr>
            <a:spLocks noChangeShapeType="1"/>
          </p:cNvSpPr>
          <p:nvPr/>
        </p:nvSpPr>
        <p:spPr bwMode="auto">
          <a:xfrm>
            <a:off x="2611438" y="3733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9" name="Line 13"/>
          <p:cNvSpPr>
            <a:spLocks noChangeShapeType="1"/>
          </p:cNvSpPr>
          <p:nvPr/>
        </p:nvSpPr>
        <p:spPr bwMode="auto">
          <a:xfrm>
            <a:off x="2611438" y="3886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0" name="Line 14"/>
          <p:cNvSpPr>
            <a:spLocks noChangeShapeType="1"/>
          </p:cNvSpPr>
          <p:nvPr/>
        </p:nvSpPr>
        <p:spPr bwMode="auto">
          <a:xfrm>
            <a:off x="2611438" y="4038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1" name="Line 15"/>
          <p:cNvSpPr>
            <a:spLocks noChangeShapeType="1"/>
          </p:cNvSpPr>
          <p:nvPr/>
        </p:nvSpPr>
        <p:spPr bwMode="auto">
          <a:xfrm>
            <a:off x="2611438" y="4191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2" name="Line 16"/>
          <p:cNvSpPr>
            <a:spLocks noChangeShapeType="1"/>
          </p:cNvSpPr>
          <p:nvPr/>
        </p:nvSpPr>
        <p:spPr bwMode="auto">
          <a:xfrm>
            <a:off x="2611438" y="4343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3" name="Line 17"/>
          <p:cNvSpPr>
            <a:spLocks noChangeShapeType="1"/>
          </p:cNvSpPr>
          <p:nvPr/>
        </p:nvSpPr>
        <p:spPr bwMode="auto">
          <a:xfrm>
            <a:off x="2611438" y="4495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4" name="Line 18"/>
          <p:cNvSpPr>
            <a:spLocks noChangeShapeType="1"/>
          </p:cNvSpPr>
          <p:nvPr/>
        </p:nvSpPr>
        <p:spPr bwMode="auto">
          <a:xfrm>
            <a:off x="2611438" y="4648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5" name="Rectangle 19"/>
          <p:cNvSpPr>
            <a:spLocks noChangeArrowheads="1"/>
          </p:cNvSpPr>
          <p:nvPr/>
        </p:nvSpPr>
        <p:spPr bwMode="auto">
          <a:xfrm>
            <a:off x="4440238" y="2813050"/>
            <a:ext cx="817562" cy="248285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06" name="Line 20"/>
          <p:cNvSpPr>
            <a:spLocks noChangeShapeType="1"/>
          </p:cNvSpPr>
          <p:nvPr/>
        </p:nvSpPr>
        <p:spPr bwMode="auto">
          <a:xfrm>
            <a:off x="4440238" y="2895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7" name="Line 21"/>
          <p:cNvSpPr>
            <a:spLocks noChangeShapeType="1"/>
          </p:cNvSpPr>
          <p:nvPr/>
        </p:nvSpPr>
        <p:spPr bwMode="auto">
          <a:xfrm>
            <a:off x="4440238" y="3048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8" name="Line 22"/>
          <p:cNvSpPr>
            <a:spLocks noChangeShapeType="1"/>
          </p:cNvSpPr>
          <p:nvPr/>
        </p:nvSpPr>
        <p:spPr bwMode="auto">
          <a:xfrm>
            <a:off x="4440238" y="3200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09" name="Line 23"/>
          <p:cNvSpPr>
            <a:spLocks noChangeShapeType="1"/>
          </p:cNvSpPr>
          <p:nvPr/>
        </p:nvSpPr>
        <p:spPr bwMode="auto">
          <a:xfrm>
            <a:off x="4440238" y="3352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0" name="Line 24"/>
          <p:cNvSpPr>
            <a:spLocks noChangeShapeType="1"/>
          </p:cNvSpPr>
          <p:nvPr/>
        </p:nvSpPr>
        <p:spPr bwMode="auto">
          <a:xfrm>
            <a:off x="4440238" y="3505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1" name="Line 25"/>
          <p:cNvSpPr>
            <a:spLocks noChangeShapeType="1"/>
          </p:cNvSpPr>
          <p:nvPr/>
        </p:nvSpPr>
        <p:spPr bwMode="auto">
          <a:xfrm>
            <a:off x="4440238" y="3657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2" name="Line 26"/>
          <p:cNvSpPr>
            <a:spLocks noChangeShapeType="1"/>
          </p:cNvSpPr>
          <p:nvPr/>
        </p:nvSpPr>
        <p:spPr bwMode="auto">
          <a:xfrm>
            <a:off x="4440238" y="3810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3" name="Line 27"/>
          <p:cNvSpPr>
            <a:spLocks noChangeShapeType="1"/>
          </p:cNvSpPr>
          <p:nvPr/>
        </p:nvSpPr>
        <p:spPr bwMode="auto">
          <a:xfrm>
            <a:off x="4440238" y="3962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4" name="Line 28"/>
          <p:cNvSpPr>
            <a:spLocks noChangeShapeType="1"/>
          </p:cNvSpPr>
          <p:nvPr/>
        </p:nvSpPr>
        <p:spPr bwMode="auto">
          <a:xfrm>
            <a:off x="4440238" y="4114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5" name="Line 29"/>
          <p:cNvSpPr>
            <a:spLocks noChangeShapeType="1"/>
          </p:cNvSpPr>
          <p:nvPr/>
        </p:nvSpPr>
        <p:spPr bwMode="auto">
          <a:xfrm>
            <a:off x="4440238" y="4267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6" name="Line 30"/>
          <p:cNvSpPr>
            <a:spLocks noChangeShapeType="1"/>
          </p:cNvSpPr>
          <p:nvPr/>
        </p:nvSpPr>
        <p:spPr bwMode="auto">
          <a:xfrm>
            <a:off x="4440238" y="4419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7" name="Line 31"/>
          <p:cNvSpPr>
            <a:spLocks noChangeShapeType="1"/>
          </p:cNvSpPr>
          <p:nvPr/>
        </p:nvSpPr>
        <p:spPr bwMode="auto">
          <a:xfrm>
            <a:off x="4440238" y="4572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18" name="Rectangle 32"/>
          <p:cNvSpPr>
            <a:spLocks noChangeArrowheads="1"/>
          </p:cNvSpPr>
          <p:nvPr/>
        </p:nvSpPr>
        <p:spPr bwMode="auto">
          <a:xfrm>
            <a:off x="706438" y="2825750"/>
            <a:ext cx="817562" cy="248285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19" name="Line 33"/>
          <p:cNvSpPr>
            <a:spLocks noChangeShapeType="1"/>
          </p:cNvSpPr>
          <p:nvPr/>
        </p:nvSpPr>
        <p:spPr bwMode="auto">
          <a:xfrm>
            <a:off x="706438" y="2971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0" name="Line 34"/>
          <p:cNvSpPr>
            <a:spLocks noChangeShapeType="1"/>
          </p:cNvSpPr>
          <p:nvPr/>
        </p:nvSpPr>
        <p:spPr bwMode="auto">
          <a:xfrm>
            <a:off x="706438" y="3124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1" name="Line 35"/>
          <p:cNvSpPr>
            <a:spLocks noChangeShapeType="1"/>
          </p:cNvSpPr>
          <p:nvPr/>
        </p:nvSpPr>
        <p:spPr bwMode="auto">
          <a:xfrm>
            <a:off x="706438" y="3276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2" name="Line 36"/>
          <p:cNvSpPr>
            <a:spLocks noChangeShapeType="1"/>
          </p:cNvSpPr>
          <p:nvPr/>
        </p:nvSpPr>
        <p:spPr bwMode="auto">
          <a:xfrm>
            <a:off x="706438" y="3429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3" name="Line 37"/>
          <p:cNvSpPr>
            <a:spLocks noChangeShapeType="1"/>
          </p:cNvSpPr>
          <p:nvPr/>
        </p:nvSpPr>
        <p:spPr bwMode="auto">
          <a:xfrm>
            <a:off x="706438" y="3581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4" name="Line 38"/>
          <p:cNvSpPr>
            <a:spLocks noChangeShapeType="1"/>
          </p:cNvSpPr>
          <p:nvPr/>
        </p:nvSpPr>
        <p:spPr bwMode="auto">
          <a:xfrm>
            <a:off x="706438" y="3733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5" name="Line 39"/>
          <p:cNvSpPr>
            <a:spLocks noChangeShapeType="1"/>
          </p:cNvSpPr>
          <p:nvPr/>
        </p:nvSpPr>
        <p:spPr bwMode="auto">
          <a:xfrm>
            <a:off x="706438" y="3886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6" name="Line 40"/>
          <p:cNvSpPr>
            <a:spLocks noChangeShapeType="1"/>
          </p:cNvSpPr>
          <p:nvPr/>
        </p:nvSpPr>
        <p:spPr bwMode="auto">
          <a:xfrm>
            <a:off x="706438" y="40386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7" name="Line 41"/>
          <p:cNvSpPr>
            <a:spLocks noChangeShapeType="1"/>
          </p:cNvSpPr>
          <p:nvPr/>
        </p:nvSpPr>
        <p:spPr bwMode="auto">
          <a:xfrm>
            <a:off x="706438" y="41910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8" name="Line 42"/>
          <p:cNvSpPr>
            <a:spLocks noChangeShapeType="1"/>
          </p:cNvSpPr>
          <p:nvPr/>
        </p:nvSpPr>
        <p:spPr bwMode="auto">
          <a:xfrm>
            <a:off x="706438" y="43434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29" name="Line 43"/>
          <p:cNvSpPr>
            <a:spLocks noChangeShapeType="1"/>
          </p:cNvSpPr>
          <p:nvPr/>
        </p:nvSpPr>
        <p:spPr bwMode="auto">
          <a:xfrm>
            <a:off x="706438" y="44958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0" name="Line 44"/>
          <p:cNvSpPr>
            <a:spLocks noChangeShapeType="1"/>
          </p:cNvSpPr>
          <p:nvPr/>
        </p:nvSpPr>
        <p:spPr bwMode="auto">
          <a:xfrm>
            <a:off x="706438" y="4648200"/>
            <a:ext cx="817562"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1" name="Oval 45"/>
          <p:cNvSpPr>
            <a:spLocks noChangeArrowheads="1"/>
          </p:cNvSpPr>
          <p:nvPr/>
        </p:nvSpPr>
        <p:spPr bwMode="auto">
          <a:xfrm>
            <a:off x="6678613" y="2830513"/>
            <a:ext cx="1931987" cy="382587"/>
          </a:xfrm>
          <a:prstGeom prst="ellipse">
            <a:avLst/>
          </a:prstGeom>
          <a:solidFill>
            <a:srgbClr val="008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32" name="Oval 46"/>
          <p:cNvSpPr>
            <a:spLocks noChangeArrowheads="1"/>
          </p:cNvSpPr>
          <p:nvPr/>
        </p:nvSpPr>
        <p:spPr bwMode="auto">
          <a:xfrm>
            <a:off x="6678613" y="5180013"/>
            <a:ext cx="1931987" cy="382587"/>
          </a:xfrm>
          <a:prstGeom prst="ellipse">
            <a:avLst/>
          </a:prstGeom>
          <a:solidFill>
            <a:srgbClr val="008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33" name="Line 47"/>
          <p:cNvSpPr>
            <a:spLocks noChangeShapeType="1"/>
          </p:cNvSpPr>
          <p:nvPr/>
        </p:nvSpPr>
        <p:spPr bwMode="auto">
          <a:xfrm>
            <a:off x="6667500" y="3030538"/>
            <a:ext cx="14288" cy="2354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4" name="Line 48"/>
          <p:cNvSpPr>
            <a:spLocks noChangeShapeType="1"/>
          </p:cNvSpPr>
          <p:nvPr/>
        </p:nvSpPr>
        <p:spPr bwMode="auto">
          <a:xfrm>
            <a:off x="8597900" y="3057525"/>
            <a:ext cx="14288" cy="23272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35" name="Text Box 49"/>
          <p:cNvSpPr txBox="1">
            <a:spLocks noChangeArrowheads="1"/>
          </p:cNvSpPr>
          <p:nvPr/>
        </p:nvSpPr>
        <p:spPr bwMode="auto">
          <a:xfrm>
            <a:off x="439738" y="5981700"/>
            <a:ext cx="14827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ro-RO" altLang="en-US" sz="1400" b="1">
                <a:latin typeface="Garamond" pitchFamily="18" charset="0"/>
              </a:rPr>
              <a:t>Memoria v</a:t>
            </a:r>
            <a:r>
              <a:rPr lang="en-US" altLang="en-US" sz="1400" b="1">
                <a:latin typeface="Garamond" pitchFamily="18" charset="0"/>
              </a:rPr>
              <a:t>irtual</a:t>
            </a:r>
            <a:r>
              <a:rPr lang="ro-RO" altLang="en-US" sz="1400" b="1">
                <a:latin typeface="Garamond" pitchFamily="18" charset="0"/>
              </a:rPr>
              <a:t>ă</a:t>
            </a:r>
            <a:endParaRPr lang="en-US" altLang="en-US" sz="1400" b="1">
              <a:latin typeface="Garamond" pitchFamily="18" charset="0"/>
            </a:endParaRPr>
          </a:p>
        </p:txBody>
      </p:sp>
      <p:sp>
        <p:nvSpPr>
          <p:cNvPr id="12336" name="Text Box 50"/>
          <p:cNvSpPr txBox="1">
            <a:spLocks noChangeArrowheads="1"/>
          </p:cNvSpPr>
          <p:nvPr/>
        </p:nvSpPr>
        <p:spPr bwMode="auto">
          <a:xfrm>
            <a:off x="2220913" y="5910263"/>
            <a:ext cx="1639887"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ro-RO" altLang="en-US" sz="1400" b="1">
                <a:latin typeface="Garamond" pitchFamily="18" charset="0"/>
              </a:rPr>
              <a:t>Harta memoriei </a:t>
            </a:r>
          </a:p>
          <a:p>
            <a:pPr algn="ctr" eaLnBrk="1" hangingPunct="1"/>
            <a:r>
              <a:rPr lang="ro-RO" altLang="en-US" sz="1400" b="1">
                <a:latin typeface="Garamond" pitchFamily="18" charset="0"/>
              </a:rPr>
              <a:t>(m</a:t>
            </a:r>
            <a:r>
              <a:rPr lang="en-US" altLang="en-US" sz="1400" b="1">
                <a:latin typeface="Garamond" pitchFamily="18" charset="0"/>
              </a:rPr>
              <a:t>emory</a:t>
            </a:r>
            <a:r>
              <a:rPr lang="ro-RO" altLang="en-US" sz="1400" b="1">
                <a:latin typeface="Garamond" pitchFamily="18" charset="0"/>
              </a:rPr>
              <a:t> m</a:t>
            </a:r>
            <a:r>
              <a:rPr lang="en-US" altLang="en-US" sz="1400" b="1">
                <a:latin typeface="Garamond" pitchFamily="18" charset="0"/>
              </a:rPr>
              <a:t>ap</a:t>
            </a:r>
            <a:r>
              <a:rPr lang="ro-RO" altLang="en-US" sz="1400" b="1">
                <a:latin typeface="Garamond" pitchFamily="18" charset="0"/>
              </a:rPr>
              <a:t>)</a:t>
            </a:r>
            <a:endParaRPr lang="en-US" altLang="en-US" sz="1400" b="1">
              <a:latin typeface="Garamond" pitchFamily="18" charset="0"/>
            </a:endParaRPr>
          </a:p>
        </p:txBody>
      </p:sp>
      <p:sp>
        <p:nvSpPr>
          <p:cNvPr id="12337" name="Text Box 51"/>
          <p:cNvSpPr txBox="1">
            <a:spLocks noChangeArrowheads="1"/>
          </p:cNvSpPr>
          <p:nvPr/>
        </p:nvSpPr>
        <p:spPr bwMode="auto">
          <a:xfrm>
            <a:off x="3881517" y="5921375"/>
            <a:ext cx="192071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ro-RO" altLang="en-US" sz="1400" b="1" dirty="0">
                <a:latin typeface="Garamond" pitchFamily="18" charset="0"/>
              </a:rPr>
              <a:t>Memoria fizică (RAM)</a:t>
            </a:r>
            <a:endParaRPr lang="en-US" altLang="en-US" sz="1400" b="1" dirty="0">
              <a:latin typeface="Garamond" pitchFamily="18" charset="0"/>
            </a:endParaRPr>
          </a:p>
        </p:txBody>
      </p:sp>
      <p:sp>
        <p:nvSpPr>
          <p:cNvPr id="12338" name="Text Box 52"/>
          <p:cNvSpPr txBox="1">
            <a:spLocks noChangeArrowheads="1"/>
          </p:cNvSpPr>
          <p:nvPr/>
        </p:nvSpPr>
        <p:spPr bwMode="auto">
          <a:xfrm>
            <a:off x="7378700" y="5781675"/>
            <a:ext cx="59213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600" b="1">
                <a:latin typeface="Garamond" pitchFamily="18" charset="0"/>
              </a:rPr>
              <a:t>Disk</a:t>
            </a:r>
          </a:p>
        </p:txBody>
      </p:sp>
      <p:sp>
        <p:nvSpPr>
          <p:cNvPr id="12339" name="Text Box 53"/>
          <p:cNvSpPr txBox="1">
            <a:spLocks noChangeArrowheads="1"/>
          </p:cNvSpPr>
          <p:nvPr/>
        </p:nvSpPr>
        <p:spPr bwMode="auto">
          <a:xfrm>
            <a:off x="346075" y="2378076"/>
            <a:ext cx="173513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ro-RO" altLang="en-US" sz="1400" dirty="0">
                <a:latin typeface="Cambria" panose="02040503050406030204" pitchFamily="18" charset="0"/>
                <a:ea typeface="Cambria" panose="02040503050406030204" pitchFamily="18" charset="0"/>
              </a:rPr>
              <a:t>Pagini de memorie</a:t>
            </a:r>
            <a:endParaRPr lang="en-US" altLang="en-US" sz="1400" dirty="0">
              <a:latin typeface="Cambria" panose="02040503050406030204" pitchFamily="18" charset="0"/>
              <a:ea typeface="Cambria" panose="02040503050406030204" pitchFamily="18" charset="0"/>
            </a:endParaRPr>
          </a:p>
        </p:txBody>
      </p:sp>
      <p:sp>
        <p:nvSpPr>
          <p:cNvPr id="12340" name="Line 54"/>
          <p:cNvSpPr>
            <a:spLocks noChangeShapeType="1"/>
          </p:cNvSpPr>
          <p:nvPr/>
        </p:nvSpPr>
        <p:spPr bwMode="auto">
          <a:xfrm>
            <a:off x="476250" y="2652713"/>
            <a:ext cx="133350" cy="471487"/>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1" name="Line 55"/>
          <p:cNvSpPr>
            <a:spLocks noChangeShapeType="1"/>
          </p:cNvSpPr>
          <p:nvPr/>
        </p:nvSpPr>
        <p:spPr bwMode="auto">
          <a:xfrm>
            <a:off x="1622425" y="3668713"/>
            <a:ext cx="892175" cy="4460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2" name="Freeform 56"/>
          <p:cNvSpPr>
            <a:spLocks/>
          </p:cNvSpPr>
          <p:nvPr/>
        </p:nvSpPr>
        <p:spPr bwMode="auto">
          <a:xfrm>
            <a:off x="3509963" y="4186238"/>
            <a:ext cx="3157537" cy="366712"/>
          </a:xfrm>
          <a:custGeom>
            <a:avLst/>
            <a:gdLst>
              <a:gd name="T0" fmla="*/ 0 w 2040"/>
              <a:gd name="T1" fmla="*/ 0 h 276"/>
              <a:gd name="T2" fmla="*/ 742950 w 2040"/>
              <a:gd name="T3" fmla="*/ 366712 h 276"/>
              <a:gd name="T4" fmla="*/ 3157537 w 2040"/>
              <a:gd name="T5" fmla="*/ 286992 h 276"/>
              <a:gd name="T6" fmla="*/ 0 60000 65536"/>
              <a:gd name="T7" fmla="*/ 0 60000 65536"/>
              <a:gd name="T8" fmla="*/ 0 60000 65536"/>
            </a:gdLst>
            <a:ahLst/>
            <a:cxnLst>
              <a:cxn ang="T6">
                <a:pos x="T0" y="T1"/>
              </a:cxn>
              <a:cxn ang="T7">
                <a:pos x="T2" y="T3"/>
              </a:cxn>
              <a:cxn ang="T8">
                <a:pos x="T4" y="T5"/>
              </a:cxn>
            </a:cxnLst>
            <a:rect l="0" t="0" r="r" b="b"/>
            <a:pathLst>
              <a:path w="2040" h="276">
                <a:moveTo>
                  <a:pt x="0" y="0"/>
                </a:moveTo>
                <a:lnTo>
                  <a:pt x="480" y="276"/>
                </a:lnTo>
                <a:lnTo>
                  <a:pt x="2040" y="216"/>
                </a:lnTo>
              </a:path>
            </a:pathLst>
          </a:custGeom>
          <a:noFill/>
          <a:ln w="38100" cmpd="sng">
            <a:solidFill>
              <a:schemeClr val="tx1"/>
            </a:solidFill>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3" name="Line 57"/>
          <p:cNvSpPr>
            <a:spLocks noChangeShapeType="1"/>
          </p:cNvSpPr>
          <p:nvPr/>
        </p:nvSpPr>
        <p:spPr bwMode="auto">
          <a:xfrm flipV="1">
            <a:off x="3455988" y="3516313"/>
            <a:ext cx="1039812" cy="446087"/>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4" name="Line 58"/>
          <p:cNvSpPr>
            <a:spLocks noChangeShapeType="1"/>
          </p:cNvSpPr>
          <p:nvPr/>
        </p:nvSpPr>
        <p:spPr bwMode="auto">
          <a:xfrm flipV="1">
            <a:off x="5294313" y="3429000"/>
            <a:ext cx="1411287" cy="158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5" name="Line 59"/>
          <p:cNvSpPr>
            <a:spLocks noChangeShapeType="1"/>
          </p:cNvSpPr>
          <p:nvPr/>
        </p:nvSpPr>
        <p:spPr bwMode="auto">
          <a:xfrm flipH="1" flipV="1">
            <a:off x="5367338" y="3657600"/>
            <a:ext cx="1262062" cy="158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46" name="Rectangle 60"/>
          <p:cNvSpPr>
            <a:spLocks noChangeArrowheads="1"/>
          </p:cNvSpPr>
          <p:nvPr/>
        </p:nvSpPr>
        <p:spPr bwMode="auto">
          <a:xfrm>
            <a:off x="6940550" y="33909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47" name="Rectangle 61"/>
          <p:cNvSpPr>
            <a:spLocks noChangeArrowheads="1"/>
          </p:cNvSpPr>
          <p:nvPr/>
        </p:nvSpPr>
        <p:spPr bwMode="auto">
          <a:xfrm>
            <a:off x="7321550" y="33909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48" name="Rectangle 62"/>
          <p:cNvSpPr>
            <a:spLocks noChangeArrowheads="1"/>
          </p:cNvSpPr>
          <p:nvPr/>
        </p:nvSpPr>
        <p:spPr bwMode="auto">
          <a:xfrm>
            <a:off x="7702550" y="33909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49" name="Rectangle 63"/>
          <p:cNvSpPr>
            <a:spLocks noChangeArrowheads="1"/>
          </p:cNvSpPr>
          <p:nvPr/>
        </p:nvSpPr>
        <p:spPr bwMode="auto">
          <a:xfrm>
            <a:off x="8159750" y="33909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0" name="Rectangle 64"/>
          <p:cNvSpPr>
            <a:spLocks noChangeArrowheads="1"/>
          </p:cNvSpPr>
          <p:nvPr/>
        </p:nvSpPr>
        <p:spPr bwMode="auto">
          <a:xfrm>
            <a:off x="6940550" y="3848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1" name="Rectangle 65"/>
          <p:cNvSpPr>
            <a:spLocks noChangeArrowheads="1"/>
          </p:cNvSpPr>
          <p:nvPr/>
        </p:nvSpPr>
        <p:spPr bwMode="auto">
          <a:xfrm>
            <a:off x="7321550" y="3848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2" name="Rectangle 66"/>
          <p:cNvSpPr>
            <a:spLocks noChangeArrowheads="1"/>
          </p:cNvSpPr>
          <p:nvPr/>
        </p:nvSpPr>
        <p:spPr bwMode="auto">
          <a:xfrm>
            <a:off x="7702550" y="3848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3" name="Rectangle 67"/>
          <p:cNvSpPr>
            <a:spLocks noChangeArrowheads="1"/>
          </p:cNvSpPr>
          <p:nvPr/>
        </p:nvSpPr>
        <p:spPr bwMode="auto">
          <a:xfrm>
            <a:off x="8159750" y="3848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4" name="Rectangle 68"/>
          <p:cNvSpPr>
            <a:spLocks noChangeArrowheads="1"/>
          </p:cNvSpPr>
          <p:nvPr/>
        </p:nvSpPr>
        <p:spPr bwMode="auto">
          <a:xfrm>
            <a:off x="6940550" y="4229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5" name="Rectangle 69"/>
          <p:cNvSpPr>
            <a:spLocks noChangeArrowheads="1"/>
          </p:cNvSpPr>
          <p:nvPr/>
        </p:nvSpPr>
        <p:spPr bwMode="auto">
          <a:xfrm>
            <a:off x="7321550" y="4229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6" name="Rectangle 70"/>
          <p:cNvSpPr>
            <a:spLocks noChangeArrowheads="1"/>
          </p:cNvSpPr>
          <p:nvPr/>
        </p:nvSpPr>
        <p:spPr bwMode="auto">
          <a:xfrm>
            <a:off x="7702550" y="4229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7" name="Rectangle 71"/>
          <p:cNvSpPr>
            <a:spLocks noChangeArrowheads="1"/>
          </p:cNvSpPr>
          <p:nvPr/>
        </p:nvSpPr>
        <p:spPr bwMode="auto">
          <a:xfrm>
            <a:off x="8159750" y="4229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8" name="Rectangle 72"/>
          <p:cNvSpPr>
            <a:spLocks noChangeArrowheads="1"/>
          </p:cNvSpPr>
          <p:nvPr/>
        </p:nvSpPr>
        <p:spPr bwMode="auto">
          <a:xfrm>
            <a:off x="6940550" y="4610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59" name="Rectangle 73"/>
          <p:cNvSpPr>
            <a:spLocks noChangeArrowheads="1"/>
          </p:cNvSpPr>
          <p:nvPr/>
        </p:nvSpPr>
        <p:spPr bwMode="auto">
          <a:xfrm>
            <a:off x="7321550" y="4610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60" name="Rectangle 74"/>
          <p:cNvSpPr>
            <a:spLocks noChangeArrowheads="1"/>
          </p:cNvSpPr>
          <p:nvPr/>
        </p:nvSpPr>
        <p:spPr bwMode="auto">
          <a:xfrm>
            <a:off x="7702550" y="4610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2361" name="Rectangle 75"/>
          <p:cNvSpPr>
            <a:spLocks noChangeArrowheads="1"/>
          </p:cNvSpPr>
          <p:nvPr/>
        </p:nvSpPr>
        <p:spPr bwMode="auto">
          <a:xfrm>
            <a:off x="8159750" y="4610100"/>
            <a:ext cx="222250" cy="190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Memoria virtuală</a:t>
            </a:r>
            <a:endParaRPr lang="en-US" altLang="en-US" dirty="0">
              <a:latin typeface="Cambria" panose="02040503050406030204" pitchFamily="18" charset="0"/>
              <a:ea typeface="Cambria" panose="02040503050406030204" pitchFamily="18" charset="0"/>
            </a:endParaRPr>
          </a:p>
        </p:txBody>
      </p:sp>
      <p:sp>
        <p:nvSpPr>
          <p:cNvPr id="13315" name="Rectangle 1027"/>
          <p:cNvSpPr>
            <a:spLocks noGrp="1" noChangeArrowheads="1"/>
          </p:cNvSpPr>
          <p:nvPr>
            <p:ph type="body" idx="1"/>
          </p:nvPr>
        </p:nvSpPr>
        <p:spPr>
          <a:xfrm>
            <a:off x="685800" y="1371600"/>
            <a:ext cx="8356600" cy="4724400"/>
          </a:xfrm>
        </p:spPr>
        <p:txBody>
          <a:bodyPr/>
          <a:lstStyle/>
          <a:p>
            <a:pPr>
              <a:lnSpc>
                <a:spcPct val="90000"/>
              </a:lnSpc>
              <a:tabLst>
                <a:tab pos="2682875" algn="l"/>
                <a:tab pos="3833813" algn="l"/>
                <a:tab pos="5483225" algn="l"/>
              </a:tabLst>
            </a:pPr>
            <a:r>
              <a:rPr lang="ro-RO" altLang="en-US" sz="2100" dirty="0">
                <a:latin typeface="Cambria" panose="02040503050406030204" pitchFamily="18" charset="0"/>
                <a:ea typeface="Cambria" panose="02040503050406030204" pitchFamily="18" charset="0"/>
              </a:rPr>
              <a:t>Nu toate datele (sau instrucţiunile) pot fi la un moment dat în memoria principală. În cazul utilizării memoriei virtuale, atunci unele dintre acestea se pot afla pe disc. Spaţiul de adresare este, de regulă, împărţit în blocuri de lungime fixă – denumite </a:t>
            </a:r>
            <a:r>
              <a:rPr lang="ro-RO" altLang="en-US" sz="2100" i="1" dirty="0">
                <a:latin typeface="Cambria" panose="02040503050406030204" pitchFamily="18" charset="0"/>
                <a:ea typeface="Cambria" panose="02040503050406030204" pitchFamily="18" charset="0"/>
              </a:rPr>
              <a:t>pagini</a:t>
            </a:r>
            <a:r>
              <a:rPr lang="ro-RO" altLang="en-US" sz="2100" dirty="0">
                <a:latin typeface="Cambria" panose="02040503050406030204" pitchFamily="18" charset="0"/>
                <a:ea typeface="Cambria" panose="02040503050406030204" pitchFamily="18" charset="0"/>
              </a:rPr>
              <a:t>. La un moment dat, paginile se află fie în memoria principală, fie pe disc.</a:t>
            </a:r>
          </a:p>
          <a:p>
            <a:pPr>
              <a:lnSpc>
                <a:spcPct val="90000"/>
              </a:lnSpc>
              <a:tabLst>
                <a:tab pos="2682875" algn="l"/>
                <a:tab pos="3833813" algn="l"/>
                <a:tab pos="5483225" algn="l"/>
              </a:tabLst>
            </a:pPr>
            <a:r>
              <a:rPr lang="ro-RO" altLang="en-US" sz="2100" dirty="0">
                <a:latin typeface="Cambria" panose="02040503050406030204" pitchFamily="18" charset="0"/>
                <a:ea typeface="Cambria" panose="02040503050406030204" pitchFamily="18" charset="0"/>
              </a:rPr>
              <a:t>Atunci când este nevoie de un obiect care nu este în cache sau în memoria principală, apare un “page-fault” – moment în care întreaga pagină este mutată de pe disc în memoria principală. Aceste</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așa numite “page-fault</a:t>
            </a:r>
            <a:r>
              <a:rPr lang="en-US" altLang="en-US" sz="2100" dirty="0">
                <a:latin typeface="Cambria" panose="02040503050406030204" pitchFamily="18" charset="0"/>
                <a:ea typeface="Cambria" panose="02040503050406030204" pitchFamily="18" charset="0"/>
              </a:rPr>
              <a:t>s</a:t>
            </a:r>
            <a:r>
              <a:rPr lang="ro-RO" altLang="en-US" sz="2100" dirty="0">
                <a:latin typeface="Cambria" panose="02040503050406030204" pitchFamily="18" charset="0"/>
                <a:ea typeface="Cambria" panose="02040503050406030204" pitchFamily="18" charset="0"/>
              </a:rPr>
              <a:t>”</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duc la întârzieri și presupun apariția procedeului de </a:t>
            </a:r>
            <a:r>
              <a:rPr lang="en-US" altLang="en-US" sz="2100" i="1" dirty="0">
                <a:latin typeface="Cambria" panose="02040503050406030204" pitchFamily="18" charset="0"/>
                <a:ea typeface="Cambria" panose="02040503050406030204" pitchFamily="18" charset="0"/>
              </a:rPr>
              <a:t>swapping</a:t>
            </a:r>
            <a:r>
              <a:rPr lang="ro-RO" altLang="en-US" sz="2100" dirty="0">
                <a:latin typeface="Cambria" panose="02040503050406030204" pitchFamily="18" charset="0"/>
                <a:ea typeface="Cambria" panose="02040503050406030204" pitchFamily="18" charset="0"/>
              </a:rPr>
              <a:t>.</a:t>
            </a:r>
            <a:endParaRPr lang="en-US" altLang="en-US" sz="2100" dirty="0">
              <a:latin typeface="Cambria" panose="02040503050406030204" pitchFamily="18" charset="0"/>
              <a:ea typeface="Cambria" panose="02040503050406030204" pitchFamily="18" charset="0"/>
            </a:endParaRPr>
          </a:p>
          <a:p>
            <a:pPr>
              <a:lnSpc>
                <a:spcPct val="90000"/>
              </a:lnSpc>
              <a:tabLst>
                <a:tab pos="2682875" algn="l"/>
                <a:tab pos="3833813" algn="l"/>
                <a:tab pos="5483225" algn="l"/>
              </a:tabLst>
            </a:pPr>
            <a:r>
              <a:rPr lang="ro-RO" altLang="en-US" sz="2100" dirty="0">
                <a:latin typeface="Cambria" panose="02040503050406030204" pitchFamily="18" charset="0"/>
                <a:ea typeface="Cambria" panose="02040503050406030204" pitchFamily="18" charset="0"/>
              </a:rPr>
              <a:t> </a:t>
            </a:r>
            <a:r>
              <a:rPr lang="en-US" altLang="en-US" sz="2100" i="1" dirty="0">
                <a:latin typeface="Cambria" panose="02040503050406030204" pitchFamily="18" charset="0"/>
                <a:ea typeface="Cambria" panose="02040503050406030204" pitchFamily="18" charset="0"/>
              </a:rPr>
              <a:t>Swapping</a:t>
            </a:r>
            <a:r>
              <a:rPr lang="ro-RO" altLang="en-US" sz="2100" i="1" dirty="0">
                <a:latin typeface="Cambria" panose="02040503050406030204" pitchFamily="18" charset="0"/>
                <a:ea typeface="Cambria" panose="02040503050406030204" pitchFamily="18" charset="0"/>
              </a:rPr>
              <a:t>-ul</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reprezintă mecanismul prin care un obiect poate fi expulzat temporar din memoria principală pe disc</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iar apoi încărcat înapoi în memorie pentru a își continua execuția. </a:t>
            </a:r>
          </a:p>
          <a:p>
            <a:pPr>
              <a:lnSpc>
                <a:spcPct val="90000"/>
              </a:lnSpc>
              <a:tabLst>
                <a:tab pos="2682875" algn="l"/>
                <a:tab pos="3833813" algn="l"/>
                <a:tab pos="5483225" algn="l"/>
              </a:tabLst>
            </a:pPr>
            <a:r>
              <a:rPr lang="en-US" altLang="en-US" sz="2100" dirty="0" err="1">
                <a:latin typeface="Cambria" panose="02040503050406030204" pitchFamily="18" charset="0"/>
                <a:ea typeface="Cambria" panose="02040503050406030204" pitchFamily="18" charset="0"/>
              </a:rPr>
              <a:t>Observa</a:t>
            </a:r>
            <a:r>
              <a:rPr lang="ro-RO" altLang="en-US" sz="2100" dirty="0">
                <a:latin typeface="Cambria" panose="02040503050406030204" pitchFamily="18" charset="0"/>
                <a:ea typeface="Cambria" panose="02040503050406030204" pitchFamily="18" charset="0"/>
              </a:rPr>
              <a:t>ție: între memoria cache şi memoria principală are loc aceeaşi relaţie ca şi cea existentă între memoria principală şi disc.</a:t>
            </a:r>
            <a:endParaRPr lang="en-US" altLang="en-US" sz="2100" dirty="0">
              <a:latin typeface="Cambria" panose="02040503050406030204" pitchFamily="18" charset="0"/>
              <a:ea typeface="Cambria"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152400"/>
            <a:ext cx="7772400" cy="931863"/>
          </a:xfrm>
        </p:spPr>
        <p:txBody>
          <a:bodyPr/>
          <a:lstStyle/>
          <a:p>
            <a:r>
              <a:rPr lang="ro-RO" altLang="en-US" dirty="0">
                <a:latin typeface="Cambria" panose="02040503050406030204" pitchFamily="18" charset="0"/>
                <a:ea typeface="Cambria" panose="02040503050406030204" pitchFamily="18" charset="0"/>
              </a:rPr>
              <a:t>Memoria virtuală</a:t>
            </a:r>
            <a:endParaRPr lang="en-US" altLang="en-US" dirty="0">
              <a:latin typeface="Cambria" panose="02040503050406030204" pitchFamily="18" charset="0"/>
              <a:ea typeface="Cambria" panose="02040503050406030204" pitchFamily="18" charset="0"/>
            </a:endParaRPr>
          </a:p>
        </p:txBody>
      </p:sp>
      <p:sp>
        <p:nvSpPr>
          <p:cNvPr id="14339" name="Rectangle 3"/>
          <p:cNvSpPr>
            <a:spLocks noGrp="1" noChangeArrowheads="1"/>
          </p:cNvSpPr>
          <p:nvPr>
            <p:ph type="body" idx="1"/>
          </p:nvPr>
        </p:nvSpPr>
        <p:spPr>
          <a:xfrm>
            <a:off x="685800" y="1358900"/>
            <a:ext cx="8077200" cy="4927600"/>
          </a:xfrm>
        </p:spPr>
        <p:txBody>
          <a:bodyPr/>
          <a:lstStyle/>
          <a:p>
            <a:r>
              <a:rPr lang="ro-RO" altLang="en-US" sz="2100" dirty="0">
                <a:latin typeface="Cambria" panose="02040503050406030204" pitchFamily="18" charset="0"/>
                <a:ea typeface="Cambria" panose="02040503050406030204" pitchFamily="18" charset="0"/>
              </a:rPr>
              <a:t>În orice moment, un calculator rulează mai multe procese, fiecare având propriul spaţiu de adrese de memorie. Din această cauză, a apărut necesitatea partajării unei părţi a memoriei între mai multe procese.</a:t>
            </a:r>
          </a:p>
          <a:p>
            <a:r>
              <a:rPr lang="ro-RO" altLang="en-US" sz="2100" dirty="0">
                <a:latin typeface="Cambria" panose="02040503050406030204" pitchFamily="18" charset="0"/>
                <a:ea typeface="Cambria" panose="02040503050406030204" pitchFamily="18" charset="0"/>
              </a:rPr>
              <a:t>Inerentă unei astfel de abordări, este o schemă de protecţie ce restricţionează accesul proceselor la blocuri de memorie ce aparţin altor procese. Majoritatea formelor de memorie virtuală reduc, de asemenea, timpul de pornire a unui program, deoarece nu tot codul sau toate datele trebuie să fie deja în memoria fizică înainte ca programul să înceapă.</a:t>
            </a:r>
          </a:p>
          <a:p>
            <a:r>
              <a:rPr lang="ro-RO" altLang="en-US" sz="2100" dirty="0">
                <a:latin typeface="Cambria" panose="02040503050406030204" pitchFamily="18" charset="0"/>
                <a:ea typeface="Cambria" panose="02040503050406030204" pitchFamily="18" charset="0"/>
              </a:rPr>
              <a:t>Blocurile de memorie în cazul MV sunt denumite </a:t>
            </a:r>
            <a:r>
              <a:rPr lang="ro-RO" altLang="en-US" sz="2100" i="1" dirty="0">
                <a:latin typeface="Cambria" panose="02040503050406030204" pitchFamily="18" charset="0"/>
                <a:ea typeface="Cambria" panose="02040503050406030204" pitchFamily="18" charset="0"/>
              </a:rPr>
              <a:t>pagini </a:t>
            </a:r>
            <a:r>
              <a:rPr lang="ro-RO" altLang="en-US" sz="2100" dirty="0">
                <a:latin typeface="Cambria" panose="02040503050406030204" pitchFamily="18" charset="0"/>
                <a:ea typeface="Cambria" panose="02040503050406030204" pitchFamily="18" charset="0"/>
              </a:rPr>
              <a:t>sau </a:t>
            </a:r>
            <a:r>
              <a:rPr lang="ro-RO" altLang="en-US" sz="2100" i="1" dirty="0">
                <a:latin typeface="Cambria" panose="02040503050406030204" pitchFamily="18" charset="0"/>
                <a:ea typeface="Cambria" panose="02040503050406030204" pitchFamily="18" charset="0"/>
              </a:rPr>
              <a:t>segmente. </a:t>
            </a:r>
            <a:r>
              <a:rPr lang="en-US" altLang="en-US" sz="2100" dirty="0">
                <a:latin typeface="Cambria" panose="02040503050406030204" pitchFamily="18" charset="0"/>
                <a:ea typeface="Cambria" panose="02040503050406030204" pitchFamily="18" charset="0"/>
              </a:rPr>
              <a:t>U</a:t>
            </a:r>
            <a:r>
              <a:rPr lang="ro-RO" altLang="en-US" sz="2100" dirty="0">
                <a:latin typeface="Cambria" panose="02040503050406030204" pitchFamily="18" charset="0"/>
                <a:ea typeface="Cambria" panose="02040503050406030204" pitchFamily="18" charset="0"/>
              </a:rPr>
              <a:t>CP folosește adresele virtuale, translatate în adrese fizice, pentru a accesa memoria principală.</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Această operațiune se numește</a:t>
            </a:r>
            <a:r>
              <a:rPr lang="ro-RO" altLang="en-US" sz="2100" i="1" dirty="0">
                <a:latin typeface="Cambria" panose="02040503050406030204" pitchFamily="18" charset="0"/>
                <a:ea typeface="Cambria" panose="02040503050406030204" pitchFamily="18" charset="0"/>
              </a:rPr>
              <a:t> maparea memoriei</a:t>
            </a:r>
            <a:r>
              <a:rPr lang="ro-RO" altLang="en-US" sz="2100" dirty="0">
                <a:latin typeface="Cambria" panose="02040503050406030204" pitchFamily="18" charset="0"/>
                <a:ea typeface="Cambria" panose="02040503050406030204" pitchFamily="18" charset="0"/>
              </a:rPr>
              <a:t> sau </a:t>
            </a:r>
            <a:r>
              <a:rPr lang="ro-RO" altLang="en-US" sz="2100" i="1" dirty="0">
                <a:latin typeface="Cambria" panose="02040503050406030204" pitchFamily="18" charset="0"/>
                <a:ea typeface="Cambria" panose="02040503050406030204" pitchFamily="18" charset="0"/>
              </a:rPr>
              <a:t>translatarea adreselor</a:t>
            </a:r>
            <a:r>
              <a:rPr lang="ro-RO" altLang="en-US" sz="2100" dirty="0">
                <a:latin typeface="Cambria" panose="02040503050406030204" pitchFamily="18" charset="0"/>
                <a:ea typeface="Cambria" panose="02040503050406030204" pitchFamily="18" charset="0"/>
              </a:rPr>
              <a:t>. </a:t>
            </a:r>
            <a:endParaRPr lang="en-US" altLang="en-US" sz="2100" dirty="0">
              <a:latin typeface="Cambria" panose="02040503050406030204" pitchFamily="18" charset="0"/>
              <a:ea typeface="Cambria" panose="020405030504060302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152400"/>
            <a:ext cx="7772400" cy="931863"/>
          </a:xfrm>
        </p:spPr>
        <p:txBody>
          <a:bodyPr/>
          <a:lstStyle/>
          <a:p>
            <a:r>
              <a:rPr lang="ro-RO" altLang="en-US" dirty="0">
                <a:latin typeface="Cambria" panose="02040503050406030204" pitchFamily="18" charset="0"/>
                <a:ea typeface="Cambria" panose="02040503050406030204" pitchFamily="18" charset="0"/>
              </a:rPr>
              <a:t>Paginarea</a:t>
            </a:r>
            <a:endParaRPr lang="en-US" altLang="en-US" dirty="0">
              <a:latin typeface="Cambria" panose="02040503050406030204" pitchFamily="18" charset="0"/>
              <a:ea typeface="Cambria" panose="02040503050406030204" pitchFamily="18" charset="0"/>
            </a:endParaRPr>
          </a:p>
        </p:txBody>
      </p:sp>
      <p:sp>
        <p:nvSpPr>
          <p:cNvPr id="14339" name="Rectangle 3"/>
          <p:cNvSpPr>
            <a:spLocks noGrp="1" noChangeArrowheads="1"/>
          </p:cNvSpPr>
          <p:nvPr>
            <p:ph type="body" idx="1"/>
          </p:nvPr>
        </p:nvSpPr>
        <p:spPr>
          <a:xfrm>
            <a:off x="457200" y="1236237"/>
            <a:ext cx="8686800" cy="5287226"/>
          </a:xfrm>
        </p:spPr>
        <p:txBody>
          <a:bodyPr/>
          <a:lstStyle/>
          <a:p>
            <a:r>
              <a:rPr lang="ro-RO" altLang="en-US" b="1" i="1" dirty="0">
                <a:latin typeface="Cambria" panose="02040503050406030204" pitchFamily="18" charset="0"/>
                <a:ea typeface="Cambria" panose="02040503050406030204" pitchFamily="18" charset="0"/>
              </a:rPr>
              <a:t>Paginarea</a:t>
            </a:r>
            <a:r>
              <a:rPr lang="ro-RO" altLang="en-US" dirty="0">
                <a:latin typeface="Cambria" panose="02040503050406030204" pitchFamily="18" charset="0"/>
                <a:ea typeface="Cambria" panose="02040503050406030204" pitchFamily="18" charset="0"/>
              </a:rPr>
              <a:t> reprezintă </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tehnica prin care memoria fizică este împărțită în blocuri de lungime fixă denumite </a:t>
            </a:r>
            <a:r>
              <a:rPr lang="ro-RO" altLang="en-US" i="1" dirty="0">
                <a:latin typeface="Cambria" panose="02040503050406030204" pitchFamily="18" charset="0"/>
                <a:ea typeface="Cambria" panose="02040503050406030204" pitchFamily="18" charset="0"/>
              </a:rPr>
              <a:t>pagini</a:t>
            </a:r>
            <a:r>
              <a:rPr lang="ro-RO" altLang="en-US" dirty="0">
                <a:latin typeface="Cambria" panose="02040503050406030204" pitchFamily="18" charset="0"/>
                <a:ea typeface="Cambria" panose="02040503050406030204" pitchFamily="18" charset="0"/>
              </a:rPr>
              <a:t> </a:t>
            </a:r>
            <a:r>
              <a:rPr lang="en-US" altLang="en-US" dirty="0">
                <a:latin typeface="Cambria" panose="02040503050406030204" pitchFamily="18" charset="0"/>
                <a:ea typeface="Cambria" panose="02040503050406030204" pitchFamily="18" charset="0"/>
              </a:rPr>
              <a:t>(</a:t>
            </a:r>
            <a:r>
              <a:rPr lang="ro-RO" altLang="en-US" dirty="0">
                <a:latin typeface="Cambria" panose="02040503050406030204" pitchFamily="18" charset="0"/>
                <a:ea typeface="Cambria" panose="02040503050406030204" pitchFamily="18" charset="0"/>
              </a:rPr>
              <a:t>dimensiunea este o putere a lui </a:t>
            </a:r>
            <a:r>
              <a:rPr lang="en-US" altLang="en-US" dirty="0">
                <a:latin typeface="Cambria" panose="02040503050406030204" pitchFamily="18" charset="0"/>
                <a:ea typeface="Cambria" panose="02040503050406030204" pitchFamily="18" charset="0"/>
              </a:rPr>
              <a:t>2,</a:t>
            </a:r>
            <a:r>
              <a:rPr lang="ro-RO" altLang="en-US" dirty="0">
                <a:latin typeface="Cambria" panose="02040503050406030204" pitchFamily="18" charset="0"/>
                <a:ea typeface="Cambria" panose="02040503050406030204" pitchFamily="18" charset="0"/>
              </a:rPr>
              <a:t> cu valori</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între </a:t>
            </a:r>
            <a:r>
              <a:rPr lang="en-US" altLang="en-US" dirty="0">
                <a:latin typeface="Cambria" panose="02040503050406030204" pitchFamily="18" charset="0"/>
                <a:ea typeface="Cambria" panose="02040503050406030204" pitchFamily="18" charset="0"/>
              </a:rPr>
              <a:t>512</a:t>
            </a:r>
            <a:r>
              <a:rPr lang="ro-RO" altLang="en-US" dirty="0">
                <a:latin typeface="Cambria" panose="02040503050406030204" pitchFamily="18" charset="0"/>
                <a:ea typeface="Cambria" panose="02040503050406030204" pitchFamily="18" charset="0"/>
              </a:rPr>
              <a:t>-</a:t>
            </a:r>
            <a:r>
              <a:rPr lang="en-US" altLang="en-US" dirty="0">
                <a:latin typeface="Cambria" panose="02040503050406030204" pitchFamily="18" charset="0"/>
                <a:ea typeface="Cambria" panose="02040503050406030204" pitchFamily="18" charset="0"/>
              </a:rPr>
              <a:t>8192 bytes). </a:t>
            </a:r>
          </a:p>
          <a:p>
            <a:r>
              <a:rPr lang="ro-RO" altLang="en-US" dirty="0">
                <a:latin typeface="Cambria" panose="02040503050406030204" pitchFamily="18" charset="0"/>
                <a:ea typeface="Cambria" panose="02040503050406030204" pitchFamily="18" charset="0"/>
              </a:rPr>
              <a:t>În momentul în care un proces trebuie să se execute, paginile corespunzătoare ale acestuia sunt încărcate în cadrele libere de memorie</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Spațiul logic de adrese al unui proces poate fi </a:t>
            </a:r>
            <a:r>
              <a:rPr lang="en-US" altLang="en-US" dirty="0">
                <a:latin typeface="Cambria" panose="02040503050406030204" pitchFamily="18" charset="0"/>
                <a:ea typeface="Cambria" panose="02040503050406030204" pitchFamily="18" charset="0"/>
              </a:rPr>
              <a:t>non-</a:t>
            </a:r>
            <a:r>
              <a:rPr lang="ro-RO" altLang="en-US" dirty="0">
                <a:latin typeface="Cambria" panose="02040503050406030204" pitchFamily="18" charset="0"/>
                <a:ea typeface="Cambria" panose="02040503050406030204" pitchFamily="18" charset="0"/>
              </a:rPr>
              <a:t>contiguu, iar unui proces i se alocă memorie fizică indiferent dacă există cadre libere de memorie sau nu</a:t>
            </a:r>
            <a:r>
              <a:rPr lang="en-US" altLang="en-US" dirty="0">
                <a:latin typeface="Cambria" panose="02040503050406030204" pitchFamily="18" charset="0"/>
                <a:ea typeface="Cambria" panose="02040503050406030204" pitchFamily="18" charset="0"/>
              </a:rPr>
              <a:t>. </a:t>
            </a:r>
          </a:p>
          <a:p>
            <a:r>
              <a:rPr lang="ro-RO" altLang="en-US" dirty="0">
                <a:latin typeface="Cambria" panose="02040503050406030204" pitchFamily="18" charset="0"/>
                <a:ea typeface="Cambria" panose="02040503050406030204" pitchFamily="18" charset="0"/>
              </a:rPr>
              <a:t>SO ține cont de toate cadrele de memorie libere, având nevoie de </a:t>
            </a:r>
            <a:r>
              <a:rPr lang="en-US" altLang="en-US" b="1" i="1" dirty="0">
                <a:latin typeface="Cambria" panose="02040503050406030204" pitchFamily="18" charset="0"/>
                <a:ea typeface="Cambria" panose="02040503050406030204" pitchFamily="18" charset="0"/>
              </a:rPr>
              <a:t>n</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cadre libere pentru a rula un program de </a:t>
            </a:r>
            <a:r>
              <a:rPr lang="en-US" altLang="en-US" b="1" i="1" dirty="0">
                <a:latin typeface="Cambria" panose="02040503050406030204" pitchFamily="18" charset="0"/>
                <a:ea typeface="Cambria" panose="02040503050406030204" pitchFamily="18" charset="0"/>
              </a:rPr>
              <a:t>n</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pagini</a:t>
            </a:r>
            <a:r>
              <a:rPr lang="en-US" altLang="en-US" dirty="0">
                <a:latin typeface="Cambria" panose="02040503050406030204" pitchFamily="18" charset="0"/>
                <a:ea typeface="Cambria" panose="02040503050406030204" pitchFamily="18" charset="0"/>
              </a:rPr>
              <a:t>. </a:t>
            </a:r>
          </a:p>
          <a:p>
            <a:r>
              <a:rPr lang="en-US" altLang="en-US" dirty="0">
                <a:latin typeface="Cambria" panose="02040503050406030204" pitchFamily="18" charset="0"/>
                <a:ea typeface="Cambria" panose="02040503050406030204" pitchFamily="18" charset="0"/>
              </a:rPr>
              <a:t>Ad</a:t>
            </a:r>
            <a:r>
              <a:rPr lang="ro-RO" altLang="en-US" dirty="0">
                <a:latin typeface="Cambria" panose="02040503050406030204" pitchFamily="18" charset="0"/>
                <a:ea typeface="Cambria" panose="02040503050406030204" pitchFamily="18" charset="0"/>
              </a:rPr>
              <a:t>resa generată de UCP este compusă din</a:t>
            </a:r>
            <a:r>
              <a:rPr lang="en-US" altLang="en-US" dirty="0">
                <a:latin typeface="Cambria" panose="02040503050406030204" pitchFamily="18" charset="0"/>
                <a:ea typeface="Cambria" panose="02040503050406030204" pitchFamily="18" charset="0"/>
              </a:rPr>
              <a:t>:</a:t>
            </a:r>
          </a:p>
          <a:p>
            <a:pPr lvl="1"/>
            <a:r>
              <a:rPr lang="en-US" altLang="en-US" sz="2000" dirty="0">
                <a:latin typeface="Cambria" panose="02040503050406030204" pitchFamily="18" charset="0"/>
                <a:ea typeface="Cambria" panose="02040503050406030204" pitchFamily="18" charset="0"/>
              </a:rPr>
              <a:t> </a:t>
            </a:r>
            <a:r>
              <a:rPr lang="ro-RO" altLang="en-US" sz="2000" dirty="0">
                <a:latin typeface="Cambria" panose="02040503050406030204" pitchFamily="18" charset="0"/>
                <a:ea typeface="Cambria" panose="02040503050406030204" pitchFamily="18" charset="0"/>
              </a:rPr>
              <a:t>Numărul paginii</a:t>
            </a:r>
            <a:r>
              <a:rPr lang="en-US" altLang="en-US" sz="2000" dirty="0">
                <a:latin typeface="Cambria" panose="02040503050406030204" pitchFamily="18" charset="0"/>
                <a:ea typeface="Cambria" panose="02040503050406030204" pitchFamily="18" charset="0"/>
              </a:rPr>
              <a:t> (p) – </a:t>
            </a:r>
            <a:r>
              <a:rPr lang="ro-RO" altLang="en-US" sz="2000" dirty="0">
                <a:latin typeface="Cambria" panose="02040503050406030204" pitchFamily="18" charset="0"/>
                <a:ea typeface="Cambria" panose="02040503050406030204" pitchFamily="18" charset="0"/>
              </a:rPr>
              <a:t>utilizat ca un </a:t>
            </a:r>
            <a:r>
              <a:rPr lang="en-US" altLang="en-US" sz="2000" dirty="0">
                <a:latin typeface="Cambria" panose="02040503050406030204" pitchFamily="18" charset="0"/>
                <a:ea typeface="Cambria" panose="02040503050406030204" pitchFamily="18" charset="0"/>
              </a:rPr>
              <a:t>index</a:t>
            </a:r>
            <a:r>
              <a:rPr lang="ro-RO" altLang="en-US" sz="2000" dirty="0">
                <a:latin typeface="Cambria" panose="02040503050406030204" pitchFamily="18" charset="0"/>
                <a:ea typeface="Cambria" panose="02040503050406030204" pitchFamily="18" charset="0"/>
              </a:rPr>
              <a:t> într-o tabelă de pagini ce conține adresa de bază a fiecărei pagini din memoria fizică;</a:t>
            </a:r>
            <a:r>
              <a:rPr lang="en-US" altLang="en-US" sz="2000" dirty="0">
                <a:latin typeface="Cambria" panose="02040503050406030204" pitchFamily="18" charset="0"/>
                <a:ea typeface="Cambria" panose="02040503050406030204" pitchFamily="18" charset="0"/>
              </a:rPr>
              <a:t> </a:t>
            </a:r>
          </a:p>
          <a:p>
            <a:pPr lvl="1"/>
            <a:r>
              <a:rPr lang="ro-RO" altLang="en-US" sz="2000" dirty="0">
                <a:latin typeface="Cambria" panose="02040503050406030204" pitchFamily="18" charset="0"/>
                <a:ea typeface="Cambria" panose="02040503050406030204" pitchFamily="18" charset="0"/>
              </a:rPr>
              <a:t>Offset-ul paginii</a:t>
            </a:r>
            <a:r>
              <a:rPr lang="en-US" altLang="en-US" sz="2000" dirty="0">
                <a:latin typeface="Cambria" panose="02040503050406030204" pitchFamily="18" charset="0"/>
                <a:ea typeface="Cambria" panose="02040503050406030204" pitchFamily="18" charset="0"/>
              </a:rPr>
              <a:t> (d) – </a:t>
            </a:r>
            <a:r>
              <a:rPr lang="ro-RO" altLang="en-US" sz="2000" dirty="0">
                <a:latin typeface="Cambria" panose="02040503050406030204" pitchFamily="18" charset="0"/>
                <a:ea typeface="Cambria" panose="02040503050406030204" pitchFamily="18" charset="0"/>
              </a:rPr>
              <a:t>unde </a:t>
            </a:r>
            <a:r>
              <a:rPr lang="en-US" altLang="en-US" sz="2000" dirty="0">
                <a:latin typeface="Cambria" panose="02040503050406030204" pitchFamily="18" charset="0"/>
                <a:ea typeface="Cambria" panose="02040503050406030204" pitchFamily="18" charset="0"/>
              </a:rPr>
              <a:t>offset</a:t>
            </a:r>
            <a:r>
              <a:rPr lang="ro-RO" altLang="en-US" sz="2000" dirty="0">
                <a:latin typeface="Cambria" panose="02040503050406030204" pitchFamily="18" charset="0"/>
                <a:ea typeface="Cambria" panose="02040503050406030204" pitchFamily="18" charset="0"/>
              </a:rPr>
              <a:t>-ul (sau deplasamentul) este combinat cu adresa de bază pentru a defini adresa memoriei fizice</a:t>
            </a:r>
            <a:r>
              <a:rPr lang="en-US" altLang="en-US" sz="2000" dirty="0">
                <a:latin typeface="Cambria" panose="02040503050406030204" pitchFamily="18" charset="0"/>
                <a:ea typeface="Cambria" panose="02040503050406030204" pitchFamily="18" charset="0"/>
              </a:rPr>
              <a:t>.</a:t>
            </a:r>
            <a:endParaRPr lang="ro-RO" alt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25551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152400"/>
            <a:ext cx="7772400" cy="931863"/>
          </a:xfrm>
        </p:spPr>
        <p:txBody>
          <a:bodyPr/>
          <a:lstStyle/>
          <a:p>
            <a:r>
              <a:rPr lang="ro-RO" altLang="en-US" dirty="0">
                <a:latin typeface="Cambria" panose="02040503050406030204" pitchFamily="18" charset="0"/>
                <a:ea typeface="Cambria" panose="02040503050406030204" pitchFamily="18" charset="0"/>
              </a:rPr>
              <a:t>Paginarea</a:t>
            </a:r>
            <a:endParaRPr lang="en-US" altLang="en-US" dirty="0">
              <a:latin typeface="Cambria" panose="02040503050406030204" pitchFamily="18" charset="0"/>
              <a:ea typeface="Cambria" panose="02040503050406030204" pitchFamily="18" charset="0"/>
            </a:endParaRPr>
          </a:p>
        </p:txBody>
      </p:sp>
      <p:sp>
        <p:nvSpPr>
          <p:cNvPr id="14339" name="Rectangle 3"/>
          <p:cNvSpPr>
            <a:spLocks noGrp="1" noChangeArrowheads="1"/>
          </p:cNvSpPr>
          <p:nvPr>
            <p:ph type="body" idx="1"/>
          </p:nvPr>
        </p:nvSpPr>
        <p:spPr>
          <a:xfrm>
            <a:off x="685800" y="1358900"/>
            <a:ext cx="8077200" cy="4927600"/>
          </a:xfrm>
        </p:spPr>
        <p:txBody>
          <a:bodyPr/>
          <a:lstStyle/>
          <a:p>
            <a:r>
              <a:rPr lang="ro-RO" altLang="en-US" dirty="0">
                <a:latin typeface="Cambria" panose="02040503050406030204" pitchFamily="18" charset="0"/>
                <a:ea typeface="Cambria" panose="02040503050406030204" pitchFamily="18" charset="0"/>
              </a:rPr>
              <a:t>Modalitatea de funcționare a paginării</a:t>
            </a:r>
            <a:r>
              <a:rPr lang="en-US" altLang="en-US" dirty="0">
                <a:latin typeface="Cambria" panose="02040503050406030204" pitchFamily="18" charset="0"/>
                <a:ea typeface="Cambria" panose="02040503050406030204" pitchFamily="18" charset="0"/>
              </a:rPr>
              <a:t>:</a:t>
            </a:r>
            <a:endParaRPr lang="ro-RO" altLang="en-US" dirty="0">
              <a:latin typeface="Cambria" panose="02040503050406030204" pitchFamily="18" charset="0"/>
              <a:ea typeface="Cambria" panose="02040503050406030204" pitchFamily="18" charset="0"/>
            </a:endParaRPr>
          </a:p>
        </p:txBody>
      </p:sp>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5727" y="2300034"/>
            <a:ext cx="5515745" cy="3629532"/>
          </a:xfrm>
          <a:prstGeom prst="rect">
            <a:avLst/>
          </a:prstGeom>
        </p:spPr>
      </p:pic>
    </p:spTree>
    <p:extLst>
      <p:ext uri="{BB962C8B-B14F-4D97-AF65-F5344CB8AC3E}">
        <p14:creationId xmlns:p14="http://schemas.microsoft.com/office/powerpoint/2010/main" val="2225941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altLang="en-US" dirty="0">
                <a:latin typeface="Cambria" panose="02040503050406030204" pitchFamily="18" charset="0"/>
                <a:ea typeface="Cambria" panose="02040503050406030204" pitchFamily="18" charset="0"/>
              </a:rPr>
              <a:t>Con</a:t>
            </a:r>
            <a:r>
              <a:rPr lang="ro-RO" altLang="en-US" dirty="0">
                <a:latin typeface="Cambria" panose="02040503050406030204" pitchFamily="18" charset="0"/>
                <a:ea typeface="Cambria" panose="02040503050406030204" pitchFamily="18" charset="0"/>
              </a:rPr>
              <a:t>ţinut</a:t>
            </a:r>
            <a:endParaRPr lang="en-US" altLang="en-US" dirty="0">
              <a:latin typeface="Cambria" panose="02040503050406030204" pitchFamily="18" charset="0"/>
              <a:ea typeface="Cambria" panose="02040503050406030204" pitchFamily="18" charset="0"/>
            </a:endParaRPr>
          </a:p>
        </p:txBody>
      </p:sp>
      <p:sp>
        <p:nvSpPr>
          <p:cNvPr id="3075" name="Rectangle 3"/>
          <p:cNvSpPr>
            <a:spLocks noGrp="1" noChangeArrowheads="1"/>
          </p:cNvSpPr>
          <p:nvPr>
            <p:ph type="body" idx="1"/>
          </p:nvPr>
        </p:nvSpPr>
        <p:spPr/>
        <p:txBody>
          <a:bodyPr/>
          <a:lstStyle/>
          <a:p>
            <a:endParaRPr lang="en-US" altLang="en-US" dirty="0">
              <a:latin typeface="Cambria" panose="02040503050406030204" pitchFamily="18" charset="0"/>
              <a:ea typeface="Cambria" panose="02040503050406030204" pitchFamily="18" charset="0"/>
            </a:endParaRPr>
          </a:p>
          <a:p>
            <a:endParaRPr lang="en-US" altLang="en-US" dirty="0">
              <a:latin typeface="Cambria" panose="02040503050406030204" pitchFamily="18" charset="0"/>
              <a:ea typeface="Cambria" panose="02040503050406030204" pitchFamily="18" charset="0"/>
            </a:endParaRPr>
          </a:p>
          <a:p>
            <a:r>
              <a:rPr lang="ro-RO" altLang="en-US" dirty="0">
                <a:latin typeface="Cambria" panose="02040503050406030204" pitchFamily="18" charset="0"/>
                <a:ea typeface="Cambria" panose="02040503050406030204" pitchFamily="18" charset="0"/>
              </a:rPr>
              <a:t>Memoria – tipuri de memorie</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 ierarhia de memorie</a:t>
            </a:r>
          </a:p>
          <a:p>
            <a:r>
              <a:rPr lang="ro-RO" altLang="en-US" dirty="0">
                <a:latin typeface="Cambria" panose="02040503050406030204" pitchFamily="18" charset="0"/>
                <a:ea typeface="Cambria" panose="02040503050406030204" pitchFamily="18" charset="0"/>
              </a:rPr>
              <a:t>Memoria</a:t>
            </a:r>
            <a:r>
              <a:rPr lang="en-US" altLang="en-US" dirty="0">
                <a:latin typeface="Cambria" panose="02040503050406030204" pitchFamily="18" charset="0"/>
                <a:ea typeface="Cambria" panose="02040503050406030204" pitchFamily="18" charset="0"/>
              </a:rPr>
              <a:t> virtual</a:t>
            </a:r>
            <a:r>
              <a:rPr lang="ro-RO" altLang="en-US" dirty="0">
                <a:latin typeface="Cambria" panose="02040503050406030204" pitchFamily="18" charset="0"/>
                <a:ea typeface="Cambria" panose="02040503050406030204" pitchFamily="18" charset="0"/>
              </a:rPr>
              <a:t>ă (MV)</a:t>
            </a:r>
          </a:p>
          <a:p>
            <a:r>
              <a:rPr lang="ro-RO" altLang="en-US" dirty="0">
                <a:latin typeface="Cambria" panose="02040503050406030204" pitchFamily="18" charset="0"/>
                <a:ea typeface="Cambria" panose="02040503050406030204" pitchFamily="18" charset="0"/>
              </a:rPr>
              <a:t>Algoritmi de interschimbare a paginilor în cazul MV</a:t>
            </a:r>
            <a:endParaRPr lang="en-US" altLang="en-US" dirty="0">
              <a:latin typeface="Cambria" panose="02040503050406030204" pitchFamily="18" charset="0"/>
              <a:ea typeface="Cambria" panose="020405030504060302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Cererea de pagini</a:t>
            </a:r>
            <a:endParaRPr lang="en-US" altLang="en-US" dirty="0">
              <a:latin typeface="Cambria" panose="02040503050406030204" pitchFamily="18" charset="0"/>
              <a:ea typeface="Cambria" panose="02040503050406030204" pitchFamily="18" charset="0"/>
            </a:endParaRPr>
          </a:p>
        </p:txBody>
      </p:sp>
      <p:sp>
        <p:nvSpPr>
          <p:cNvPr id="16387" name="Rectangle 5"/>
          <p:cNvSpPr>
            <a:spLocks noGrp="1" noChangeArrowheads="1"/>
          </p:cNvSpPr>
          <p:nvPr>
            <p:ph type="body" idx="1"/>
          </p:nvPr>
        </p:nvSpPr>
        <p:spPr>
          <a:xfrm>
            <a:off x="381000" y="1320800"/>
            <a:ext cx="8458200" cy="1208088"/>
          </a:xfrm>
          <a:noFill/>
        </p:spPr>
        <p:txBody>
          <a:bodyPr/>
          <a:lstStyle/>
          <a:p>
            <a:pPr marL="0" indent="0" algn="just">
              <a:lnSpc>
                <a:spcPct val="90000"/>
              </a:lnSpc>
              <a:spcBef>
                <a:spcPts val="0"/>
              </a:spcBef>
              <a:spcAft>
                <a:spcPts val="0"/>
              </a:spcAft>
              <a:buFontTx/>
              <a:buNone/>
            </a:pPr>
            <a:r>
              <a:rPr lang="ro-RO" altLang="en-US" b="1" dirty="0">
                <a:latin typeface="Cambria" panose="02040503050406030204" pitchFamily="18" charset="0"/>
                <a:ea typeface="Cambria" panose="02040503050406030204" pitchFamily="18" charset="0"/>
              </a:rPr>
              <a:t>Cererea de pagini</a:t>
            </a:r>
            <a:r>
              <a:rPr lang="ro-RO" altLang="en-US" dirty="0">
                <a:latin typeface="Cambria" panose="02040503050406030204" pitchFamily="18" charset="0"/>
                <a:ea typeface="Cambria" panose="02040503050406030204" pitchFamily="18" charset="0"/>
              </a:rPr>
              <a:t> (</a:t>
            </a:r>
            <a:r>
              <a:rPr lang="ro-RO" altLang="en-US" i="1" dirty="0">
                <a:latin typeface="Cambria" panose="02040503050406030204" pitchFamily="18" charset="0"/>
                <a:ea typeface="Cambria" panose="02040503050406030204" pitchFamily="18" charset="0"/>
              </a:rPr>
              <a:t>demand paging</a:t>
            </a:r>
            <a:r>
              <a:rPr lang="ro-RO" altLang="en-US" dirty="0">
                <a:latin typeface="Cambria" panose="02040503050406030204" pitchFamily="18" charset="0"/>
                <a:ea typeface="Cambria" panose="02040503050406030204" pitchFamily="18" charset="0"/>
              </a:rPr>
              <a:t>) – În momentul în care o pagină de memorie este referită (fie că este vorba despre </a:t>
            </a:r>
            <a:r>
              <a:rPr lang="ro-RO" altLang="en-US" i="1" dirty="0">
                <a:latin typeface="Cambria" panose="02040503050406030204" pitchFamily="18" charset="0"/>
                <a:ea typeface="Cambria" panose="02040503050406030204" pitchFamily="18" charset="0"/>
              </a:rPr>
              <a:t>cod </a:t>
            </a:r>
            <a:r>
              <a:rPr lang="ro-RO" altLang="en-US" dirty="0">
                <a:latin typeface="Cambria" panose="02040503050406030204" pitchFamily="18" charset="0"/>
                <a:ea typeface="Cambria" panose="02040503050406030204" pitchFamily="18" charset="0"/>
              </a:rPr>
              <a:t>sau </a:t>
            </a:r>
            <a:r>
              <a:rPr lang="ro-RO" altLang="en-US" i="1" dirty="0">
                <a:latin typeface="Cambria" panose="02040503050406030204" pitchFamily="18" charset="0"/>
                <a:ea typeface="Cambria" panose="02040503050406030204" pitchFamily="18" charset="0"/>
              </a:rPr>
              <a:t>date</a:t>
            </a:r>
            <a:r>
              <a:rPr lang="ro-RO" altLang="en-US" dirty="0">
                <a:latin typeface="Cambria" panose="02040503050406030204" pitchFamily="18" charset="0"/>
                <a:ea typeface="Cambria" panose="02040503050406030204" pitchFamily="18" charset="0"/>
              </a:rPr>
              <a:t>) şi ea nu se află în memorie, atunci aceasta este adusă (în memorie) de pe disc (prin intermediul unui </a:t>
            </a:r>
            <a:r>
              <a:rPr lang="ro-RO" altLang="en-US" i="1" dirty="0">
                <a:latin typeface="Cambria" panose="02040503050406030204" pitchFamily="18" charset="0"/>
                <a:ea typeface="Cambria" panose="02040503050406030204" pitchFamily="18" charset="0"/>
              </a:rPr>
              <a:t>swapper</a:t>
            </a:r>
            <a:r>
              <a:rPr lang="ro-RO" altLang="en-US" dirty="0">
                <a:latin typeface="Cambria" panose="02040503050406030204" pitchFamily="18" charset="0"/>
                <a:ea typeface="Cambria" panose="02040503050406030204" pitchFamily="18" charset="0"/>
              </a:rPr>
              <a:t> sau </a:t>
            </a:r>
            <a:r>
              <a:rPr lang="ro-RO" altLang="en-US" i="1" dirty="0">
                <a:latin typeface="Cambria" panose="02040503050406030204" pitchFamily="18" charset="0"/>
                <a:ea typeface="Cambria" panose="02040503050406030204" pitchFamily="18" charset="0"/>
              </a:rPr>
              <a:t>pager</a:t>
            </a:r>
            <a:r>
              <a:rPr lang="ro-RO" altLang="en-US" dirty="0">
                <a:latin typeface="Cambria" panose="02040503050406030204" pitchFamily="18" charset="0"/>
                <a:ea typeface="Cambria" panose="02040503050406030204" pitchFamily="18" charset="0"/>
              </a:rPr>
              <a:t>) şi se re-execută instrucţiunea</a:t>
            </a:r>
            <a:endParaRPr lang="ro-RO" altLang="en-US" dirty="0">
              <a:latin typeface="Cambria" panose="02040503050406030204" pitchFamily="18" charset="0"/>
              <a:ea typeface="Cambria" panose="02040503050406030204" pitchFamily="18" charset="0"/>
              <a:cs typeface="Arial" charset="0"/>
            </a:endParaRPr>
          </a:p>
          <a:p>
            <a:pPr marL="1768475" indent="-1768475">
              <a:lnSpc>
                <a:spcPct val="90000"/>
              </a:lnSpc>
              <a:buFontTx/>
              <a:buNone/>
            </a:pPr>
            <a:r>
              <a:rPr lang="en-US" altLang="en-US" dirty="0">
                <a:latin typeface="Cambria" panose="02040503050406030204" pitchFamily="18" charset="0"/>
                <a:ea typeface="Cambria" panose="02040503050406030204" pitchFamily="18" charset="0"/>
                <a:cs typeface="Arial" charset="0"/>
              </a:rPr>
              <a:t> </a:t>
            </a:r>
          </a:p>
        </p:txBody>
      </p:sp>
      <p:grpSp>
        <p:nvGrpSpPr>
          <p:cNvPr id="16388" name="Group 47"/>
          <p:cNvGrpSpPr>
            <a:grpSpLocks/>
          </p:cNvGrpSpPr>
          <p:nvPr/>
        </p:nvGrpSpPr>
        <p:grpSpPr bwMode="auto">
          <a:xfrm>
            <a:off x="1762125" y="2946400"/>
            <a:ext cx="5502275" cy="3463925"/>
            <a:chOff x="902" y="1600"/>
            <a:chExt cx="3466" cy="2182"/>
          </a:xfrm>
        </p:grpSpPr>
        <p:sp>
          <p:nvSpPr>
            <p:cNvPr id="16389" name="Rectangle 6"/>
            <p:cNvSpPr>
              <a:spLocks noChangeArrowheads="1"/>
            </p:cNvSpPr>
            <p:nvPr/>
          </p:nvSpPr>
          <p:spPr bwMode="auto">
            <a:xfrm>
              <a:off x="1728" y="1600"/>
              <a:ext cx="528" cy="187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FFCC"/>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390" name="Line 7"/>
            <p:cNvSpPr>
              <a:spLocks noChangeShapeType="1"/>
            </p:cNvSpPr>
            <p:nvPr/>
          </p:nvSpPr>
          <p:spPr bwMode="auto">
            <a:xfrm>
              <a:off x="1728" y="1744"/>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1" name="Line 8"/>
            <p:cNvSpPr>
              <a:spLocks noChangeShapeType="1"/>
            </p:cNvSpPr>
            <p:nvPr/>
          </p:nvSpPr>
          <p:spPr bwMode="auto">
            <a:xfrm>
              <a:off x="1728" y="1840"/>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2" name="Line 9"/>
            <p:cNvSpPr>
              <a:spLocks noChangeShapeType="1"/>
            </p:cNvSpPr>
            <p:nvPr/>
          </p:nvSpPr>
          <p:spPr bwMode="auto">
            <a:xfrm>
              <a:off x="1728" y="1936"/>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3" name="Line 10"/>
            <p:cNvSpPr>
              <a:spLocks noChangeShapeType="1"/>
            </p:cNvSpPr>
            <p:nvPr/>
          </p:nvSpPr>
          <p:spPr bwMode="auto">
            <a:xfrm>
              <a:off x="1728" y="2032"/>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4" name="Line 11"/>
            <p:cNvSpPr>
              <a:spLocks noChangeShapeType="1"/>
            </p:cNvSpPr>
            <p:nvPr/>
          </p:nvSpPr>
          <p:spPr bwMode="auto">
            <a:xfrm>
              <a:off x="1728" y="2128"/>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5" name="Line 12"/>
            <p:cNvSpPr>
              <a:spLocks noChangeShapeType="1"/>
            </p:cNvSpPr>
            <p:nvPr/>
          </p:nvSpPr>
          <p:spPr bwMode="auto">
            <a:xfrm>
              <a:off x="1728" y="2224"/>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6" name="Line 13"/>
            <p:cNvSpPr>
              <a:spLocks noChangeShapeType="1"/>
            </p:cNvSpPr>
            <p:nvPr/>
          </p:nvSpPr>
          <p:spPr bwMode="auto">
            <a:xfrm>
              <a:off x="1728" y="2320"/>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7" name="Line 14"/>
            <p:cNvSpPr>
              <a:spLocks noChangeShapeType="1"/>
            </p:cNvSpPr>
            <p:nvPr/>
          </p:nvSpPr>
          <p:spPr bwMode="auto">
            <a:xfrm>
              <a:off x="1728" y="2416"/>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8" name="Line 15"/>
            <p:cNvSpPr>
              <a:spLocks noChangeShapeType="1"/>
            </p:cNvSpPr>
            <p:nvPr/>
          </p:nvSpPr>
          <p:spPr bwMode="auto">
            <a:xfrm>
              <a:off x="1728" y="2512"/>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99" name="Line 16"/>
            <p:cNvSpPr>
              <a:spLocks noChangeShapeType="1"/>
            </p:cNvSpPr>
            <p:nvPr/>
          </p:nvSpPr>
          <p:spPr bwMode="auto">
            <a:xfrm>
              <a:off x="1728" y="2608"/>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0" name="Line 17"/>
            <p:cNvSpPr>
              <a:spLocks noChangeShapeType="1"/>
            </p:cNvSpPr>
            <p:nvPr/>
          </p:nvSpPr>
          <p:spPr bwMode="auto">
            <a:xfrm>
              <a:off x="1728" y="2704"/>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1" name="Line 18"/>
            <p:cNvSpPr>
              <a:spLocks noChangeShapeType="1"/>
            </p:cNvSpPr>
            <p:nvPr/>
          </p:nvSpPr>
          <p:spPr bwMode="auto">
            <a:xfrm>
              <a:off x="1728" y="2800"/>
              <a:ext cx="52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2" name="Oval 19"/>
            <p:cNvSpPr>
              <a:spLocks noChangeArrowheads="1"/>
            </p:cNvSpPr>
            <p:nvPr/>
          </p:nvSpPr>
          <p:spPr bwMode="auto">
            <a:xfrm>
              <a:off x="3120" y="1600"/>
              <a:ext cx="1248" cy="288"/>
            </a:xfrm>
            <a:prstGeom prst="ellipse">
              <a:avLst/>
            </a:prstGeom>
            <a:solidFill>
              <a:srgbClr val="99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03" name="Oval 20"/>
            <p:cNvSpPr>
              <a:spLocks noChangeArrowheads="1"/>
            </p:cNvSpPr>
            <p:nvPr/>
          </p:nvSpPr>
          <p:spPr bwMode="auto">
            <a:xfrm>
              <a:off x="3120" y="3136"/>
              <a:ext cx="1248" cy="288"/>
            </a:xfrm>
            <a:prstGeom prst="ellipse">
              <a:avLst/>
            </a:prstGeom>
            <a:solidFill>
              <a:srgbClr val="99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04" name="Line 21"/>
            <p:cNvSpPr>
              <a:spLocks noChangeShapeType="1"/>
            </p:cNvSpPr>
            <p:nvPr/>
          </p:nvSpPr>
          <p:spPr bwMode="auto">
            <a:xfrm>
              <a:off x="3120" y="1744"/>
              <a:ext cx="0" cy="15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5" name="Line 22"/>
            <p:cNvSpPr>
              <a:spLocks noChangeShapeType="1"/>
            </p:cNvSpPr>
            <p:nvPr/>
          </p:nvSpPr>
          <p:spPr bwMode="auto">
            <a:xfrm>
              <a:off x="4368" y="1744"/>
              <a:ext cx="0" cy="15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6" name="Text Box 23"/>
            <p:cNvSpPr txBox="1">
              <a:spLocks noChangeArrowheads="1"/>
            </p:cNvSpPr>
            <p:nvPr/>
          </p:nvSpPr>
          <p:spPr bwMode="auto">
            <a:xfrm>
              <a:off x="1569" y="3590"/>
              <a:ext cx="83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ro-RO" altLang="en-US" sz="1400" b="1">
                  <a:latin typeface="Garamond" pitchFamily="18" charset="0"/>
                </a:rPr>
                <a:t>Memoria fizică</a:t>
              </a:r>
              <a:endParaRPr lang="en-US" altLang="en-US" sz="1400" b="1">
                <a:latin typeface="Garamond" pitchFamily="18" charset="0"/>
              </a:endParaRPr>
            </a:p>
          </p:txBody>
        </p:sp>
        <p:sp>
          <p:nvSpPr>
            <p:cNvPr id="16407" name="Text Box 24"/>
            <p:cNvSpPr txBox="1">
              <a:spLocks noChangeArrowheads="1"/>
            </p:cNvSpPr>
            <p:nvPr/>
          </p:nvSpPr>
          <p:spPr bwMode="auto">
            <a:xfrm>
              <a:off x="3479" y="3589"/>
              <a:ext cx="59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ro-RO" altLang="en-US" sz="1400" b="1">
                  <a:latin typeface="Garamond" pitchFamily="18" charset="0"/>
                </a:rPr>
                <a:t>Hard d</a:t>
              </a:r>
              <a:r>
                <a:rPr lang="en-US" altLang="en-US" sz="1400" b="1">
                  <a:latin typeface="Garamond" pitchFamily="18" charset="0"/>
                </a:rPr>
                <a:t>is</a:t>
              </a:r>
              <a:r>
                <a:rPr lang="ro-RO" altLang="en-US" sz="1400" b="1">
                  <a:latin typeface="Garamond" pitchFamily="18" charset="0"/>
                </a:rPr>
                <a:t>c</a:t>
              </a:r>
              <a:endParaRPr lang="en-US" altLang="en-US" sz="1400" b="1">
                <a:latin typeface="Garamond" pitchFamily="18" charset="0"/>
              </a:endParaRPr>
            </a:p>
          </p:txBody>
        </p:sp>
        <p:sp>
          <p:nvSpPr>
            <p:cNvPr id="16408" name="Line 25"/>
            <p:cNvSpPr>
              <a:spLocks noChangeShapeType="1"/>
            </p:cNvSpPr>
            <p:nvPr/>
          </p:nvSpPr>
          <p:spPr bwMode="auto">
            <a:xfrm flipV="1">
              <a:off x="2256" y="2080"/>
              <a:ext cx="912"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09" name="Line 26"/>
            <p:cNvSpPr>
              <a:spLocks noChangeShapeType="1"/>
            </p:cNvSpPr>
            <p:nvPr/>
          </p:nvSpPr>
          <p:spPr bwMode="auto">
            <a:xfrm flipH="1" flipV="1">
              <a:off x="2273" y="2648"/>
              <a:ext cx="847" cy="8"/>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10" name="Rectangle 27"/>
            <p:cNvSpPr>
              <a:spLocks noChangeArrowheads="1"/>
            </p:cNvSpPr>
            <p:nvPr/>
          </p:nvSpPr>
          <p:spPr bwMode="auto">
            <a:xfrm>
              <a:off x="3312" y="2032"/>
              <a:ext cx="144" cy="144"/>
            </a:xfrm>
            <a:prstGeom prst="rect">
              <a:avLst/>
            </a:prstGeom>
            <a:solidFill>
              <a:srgbClr val="99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1" name="Rectangle 28"/>
            <p:cNvSpPr>
              <a:spLocks noChangeArrowheads="1"/>
            </p:cNvSpPr>
            <p:nvPr/>
          </p:nvSpPr>
          <p:spPr bwMode="auto">
            <a:xfrm>
              <a:off x="3552" y="2032"/>
              <a:ext cx="144" cy="144"/>
            </a:xfrm>
            <a:prstGeom prst="rect">
              <a:avLst/>
            </a:prstGeom>
            <a:solidFill>
              <a:srgbClr val="99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2" name="Rectangle 29"/>
            <p:cNvSpPr>
              <a:spLocks noChangeArrowheads="1"/>
            </p:cNvSpPr>
            <p:nvPr/>
          </p:nvSpPr>
          <p:spPr bwMode="auto">
            <a:xfrm>
              <a:off x="3792" y="2032"/>
              <a:ext cx="144" cy="144"/>
            </a:xfrm>
            <a:prstGeom prst="rect">
              <a:avLst/>
            </a:prstGeom>
            <a:solidFill>
              <a:srgbClr val="99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3" name="Rectangle 30"/>
            <p:cNvSpPr>
              <a:spLocks noChangeArrowheads="1"/>
            </p:cNvSpPr>
            <p:nvPr/>
          </p:nvSpPr>
          <p:spPr bwMode="auto">
            <a:xfrm>
              <a:off x="4080" y="2032"/>
              <a:ext cx="144" cy="144"/>
            </a:xfrm>
            <a:prstGeom prst="rect">
              <a:avLst/>
            </a:prstGeom>
            <a:solidFill>
              <a:srgbClr val="99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4" name="Rectangle 31"/>
            <p:cNvSpPr>
              <a:spLocks noChangeArrowheads="1"/>
            </p:cNvSpPr>
            <p:nvPr/>
          </p:nvSpPr>
          <p:spPr bwMode="auto">
            <a:xfrm>
              <a:off x="3312" y="232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5" name="Rectangle 32"/>
            <p:cNvSpPr>
              <a:spLocks noChangeArrowheads="1"/>
            </p:cNvSpPr>
            <p:nvPr/>
          </p:nvSpPr>
          <p:spPr bwMode="auto">
            <a:xfrm>
              <a:off x="3552" y="232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6" name="Rectangle 33"/>
            <p:cNvSpPr>
              <a:spLocks noChangeArrowheads="1"/>
            </p:cNvSpPr>
            <p:nvPr/>
          </p:nvSpPr>
          <p:spPr bwMode="auto">
            <a:xfrm>
              <a:off x="3792" y="232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7" name="Rectangle 34"/>
            <p:cNvSpPr>
              <a:spLocks noChangeArrowheads="1"/>
            </p:cNvSpPr>
            <p:nvPr/>
          </p:nvSpPr>
          <p:spPr bwMode="auto">
            <a:xfrm>
              <a:off x="4080" y="232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8" name="Rectangle 35"/>
            <p:cNvSpPr>
              <a:spLocks noChangeArrowheads="1"/>
            </p:cNvSpPr>
            <p:nvPr/>
          </p:nvSpPr>
          <p:spPr bwMode="auto">
            <a:xfrm>
              <a:off x="3312" y="2560"/>
              <a:ext cx="144" cy="144"/>
            </a:xfrm>
            <a:prstGeom prst="rect">
              <a:avLst/>
            </a:prstGeom>
            <a:solidFill>
              <a:srgbClr val="008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19" name="Rectangle 36"/>
            <p:cNvSpPr>
              <a:spLocks noChangeArrowheads="1"/>
            </p:cNvSpPr>
            <p:nvPr/>
          </p:nvSpPr>
          <p:spPr bwMode="auto">
            <a:xfrm>
              <a:off x="3552" y="2560"/>
              <a:ext cx="144" cy="144"/>
            </a:xfrm>
            <a:prstGeom prst="rect">
              <a:avLst/>
            </a:prstGeom>
            <a:solidFill>
              <a:srgbClr val="008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0" name="Rectangle 37"/>
            <p:cNvSpPr>
              <a:spLocks noChangeArrowheads="1"/>
            </p:cNvSpPr>
            <p:nvPr/>
          </p:nvSpPr>
          <p:spPr bwMode="auto">
            <a:xfrm>
              <a:off x="3792" y="2560"/>
              <a:ext cx="144" cy="144"/>
            </a:xfrm>
            <a:prstGeom prst="rect">
              <a:avLst/>
            </a:prstGeom>
            <a:solidFill>
              <a:srgbClr val="008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1" name="Rectangle 38"/>
            <p:cNvSpPr>
              <a:spLocks noChangeArrowheads="1"/>
            </p:cNvSpPr>
            <p:nvPr/>
          </p:nvSpPr>
          <p:spPr bwMode="auto">
            <a:xfrm>
              <a:off x="4080" y="2560"/>
              <a:ext cx="144" cy="144"/>
            </a:xfrm>
            <a:prstGeom prst="rect">
              <a:avLst/>
            </a:prstGeom>
            <a:solidFill>
              <a:srgbClr val="008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2" name="Rectangle 39"/>
            <p:cNvSpPr>
              <a:spLocks noChangeArrowheads="1"/>
            </p:cNvSpPr>
            <p:nvPr/>
          </p:nvSpPr>
          <p:spPr bwMode="auto">
            <a:xfrm>
              <a:off x="3312" y="280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3" name="Rectangle 40"/>
            <p:cNvSpPr>
              <a:spLocks noChangeArrowheads="1"/>
            </p:cNvSpPr>
            <p:nvPr/>
          </p:nvSpPr>
          <p:spPr bwMode="auto">
            <a:xfrm>
              <a:off x="3552" y="280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4" name="Rectangle 41"/>
            <p:cNvSpPr>
              <a:spLocks noChangeArrowheads="1"/>
            </p:cNvSpPr>
            <p:nvPr/>
          </p:nvSpPr>
          <p:spPr bwMode="auto">
            <a:xfrm>
              <a:off x="3792" y="280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5" name="Rectangle 42"/>
            <p:cNvSpPr>
              <a:spLocks noChangeArrowheads="1"/>
            </p:cNvSpPr>
            <p:nvPr/>
          </p:nvSpPr>
          <p:spPr bwMode="auto">
            <a:xfrm>
              <a:off x="4080" y="2800"/>
              <a:ext cx="144" cy="14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6" name="Rectangle 43"/>
            <p:cNvSpPr>
              <a:spLocks noChangeArrowheads="1"/>
            </p:cNvSpPr>
            <p:nvPr/>
          </p:nvSpPr>
          <p:spPr bwMode="auto">
            <a:xfrm>
              <a:off x="1728" y="1936"/>
              <a:ext cx="528" cy="288"/>
            </a:xfrm>
            <a:prstGeom prst="rect">
              <a:avLst/>
            </a:prstGeom>
            <a:gradFill rotWithShape="0">
              <a:gsLst>
                <a:gs pos="0">
                  <a:srgbClr val="800000"/>
                </a:gs>
                <a:gs pos="100000">
                  <a:srgbClr val="780000"/>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7" name="Rectangle 44"/>
            <p:cNvSpPr>
              <a:spLocks noChangeArrowheads="1"/>
            </p:cNvSpPr>
            <p:nvPr/>
          </p:nvSpPr>
          <p:spPr bwMode="auto">
            <a:xfrm>
              <a:off x="1728" y="2416"/>
              <a:ext cx="528" cy="384"/>
            </a:xfrm>
            <a:prstGeom prst="rect">
              <a:avLst/>
            </a:prstGeom>
            <a:solidFill>
              <a:srgbClr val="00808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6428" name="Text Box 45"/>
            <p:cNvSpPr txBox="1">
              <a:spLocks noChangeArrowheads="1"/>
            </p:cNvSpPr>
            <p:nvPr/>
          </p:nvSpPr>
          <p:spPr bwMode="auto">
            <a:xfrm>
              <a:off x="902" y="1996"/>
              <a:ext cx="67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en-US" altLang="en-US" sz="1400">
                  <a:latin typeface="Garamond" pitchFamily="18" charset="0"/>
                </a:rPr>
                <a:t>Program</a:t>
              </a:r>
              <a:r>
                <a:rPr lang="ro-RO" altLang="en-US" sz="1400">
                  <a:latin typeface="Garamond" pitchFamily="18" charset="0"/>
                </a:rPr>
                <a:t>ul</a:t>
              </a:r>
              <a:r>
                <a:rPr lang="en-US" altLang="en-US" sz="1400">
                  <a:latin typeface="Garamond" pitchFamily="18" charset="0"/>
                </a:rPr>
                <a:t> A</a:t>
              </a:r>
            </a:p>
          </p:txBody>
        </p:sp>
        <p:sp>
          <p:nvSpPr>
            <p:cNvPr id="16429" name="Text Box 46"/>
            <p:cNvSpPr txBox="1">
              <a:spLocks noChangeArrowheads="1"/>
            </p:cNvSpPr>
            <p:nvPr/>
          </p:nvSpPr>
          <p:spPr bwMode="auto">
            <a:xfrm>
              <a:off x="902" y="2572"/>
              <a:ext cx="670"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r>
                <a:rPr lang="en-US" altLang="en-US" sz="1400">
                  <a:latin typeface="Garamond" pitchFamily="18" charset="0"/>
                </a:rPr>
                <a:t>Program</a:t>
              </a:r>
              <a:r>
                <a:rPr lang="ro-RO" altLang="en-US" sz="1400">
                  <a:latin typeface="Garamond" pitchFamily="18" charset="0"/>
                </a:rPr>
                <a:t>ul</a:t>
              </a:r>
              <a:r>
                <a:rPr lang="en-US" altLang="en-US" sz="1400">
                  <a:latin typeface="Garamond" pitchFamily="18" charset="0"/>
                </a:rPr>
                <a:t> B</a:t>
              </a: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Cererea de pagini</a:t>
            </a:r>
            <a:endParaRPr lang="en-US" altLang="en-US" dirty="0">
              <a:latin typeface="Cambria" panose="02040503050406030204" pitchFamily="18" charset="0"/>
              <a:ea typeface="Cambria" panose="02040503050406030204" pitchFamily="18" charset="0"/>
            </a:endParaRPr>
          </a:p>
        </p:txBody>
      </p:sp>
      <p:sp>
        <p:nvSpPr>
          <p:cNvPr id="17411" name="Rectangle 46"/>
          <p:cNvSpPr>
            <a:spLocks noGrp="1" noChangeArrowheads="1"/>
          </p:cNvSpPr>
          <p:nvPr>
            <p:ph type="body" idx="1"/>
          </p:nvPr>
        </p:nvSpPr>
        <p:spPr>
          <a:xfrm>
            <a:off x="304800" y="1266825"/>
            <a:ext cx="4724400" cy="5591175"/>
          </a:xfrm>
          <a:noFill/>
        </p:spPr>
        <p:txBody>
          <a:bodyPr/>
          <a:lstStyle/>
          <a:p>
            <a:pPr marL="0" indent="0" algn="just">
              <a:spcBef>
                <a:spcPts val="0"/>
              </a:spcBef>
              <a:spcAft>
                <a:spcPts val="600"/>
              </a:spcAft>
              <a:buFontTx/>
              <a:buNone/>
            </a:pPr>
            <a:r>
              <a:rPr lang="ro-RO" altLang="en-US" dirty="0">
                <a:latin typeface="Cambria" panose="02040503050406030204" pitchFamily="18" charset="0"/>
                <a:ea typeface="Cambria" panose="02040503050406030204" pitchFamily="18" charset="0"/>
              </a:rPr>
              <a:t>Regula spune că </a:t>
            </a:r>
            <a:r>
              <a:rPr lang="ro-RO" altLang="en-US" i="1" dirty="0">
                <a:latin typeface="Cambria" panose="02040503050406030204" pitchFamily="18" charset="0"/>
                <a:ea typeface="Cambria" panose="02040503050406030204" pitchFamily="18" charset="0"/>
              </a:rPr>
              <a:t>cererile de pagini</a:t>
            </a:r>
            <a:r>
              <a:rPr lang="ro-RO" altLang="en-US" dirty="0">
                <a:latin typeface="Cambria" panose="02040503050406030204" pitchFamily="18" charset="0"/>
                <a:ea typeface="Cambria" panose="02040503050406030204" pitchFamily="18" charset="0"/>
              </a:rPr>
              <a:t> din memoria externă (</a:t>
            </a:r>
            <a:r>
              <a:rPr lang="en-US" altLang="en-US" i="1" dirty="0">
                <a:latin typeface="Cambria" panose="02040503050406030204" pitchFamily="18" charset="0"/>
                <a:ea typeface="Cambria" panose="02040503050406030204" pitchFamily="18" charset="0"/>
                <a:cs typeface="Arial" charset="0"/>
              </a:rPr>
              <a:t>page faults</a:t>
            </a:r>
            <a:r>
              <a:rPr lang="ro-RO" altLang="en-US" dirty="0">
                <a:latin typeface="Cambria" panose="02040503050406030204" pitchFamily="18" charset="0"/>
                <a:ea typeface="Cambria" panose="02040503050406030204" pitchFamily="18" charset="0"/>
              </a:rPr>
              <a:t>) se produc </a:t>
            </a:r>
            <a:r>
              <a:rPr lang="ro-RO" altLang="en-US" i="1" dirty="0">
                <a:latin typeface="Cambria" panose="02040503050406030204" pitchFamily="18" charset="0"/>
                <a:ea typeface="Cambria" panose="02040503050406030204" pitchFamily="18" charset="0"/>
              </a:rPr>
              <a:t>rareori</a:t>
            </a:r>
            <a:r>
              <a:rPr lang="en-US" altLang="en-US" dirty="0">
                <a:latin typeface="Cambria" panose="02040503050406030204" pitchFamily="18" charset="0"/>
                <a:ea typeface="Cambria" panose="02040503050406030204" pitchFamily="18" charset="0"/>
                <a:cs typeface="Arial" charset="0"/>
              </a:rPr>
              <a:t>.</a:t>
            </a:r>
            <a:endParaRPr lang="ro-RO" altLang="en-US" dirty="0">
              <a:latin typeface="Cambria" panose="02040503050406030204" pitchFamily="18" charset="0"/>
              <a:ea typeface="Cambria" panose="02040503050406030204" pitchFamily="18" charset="0"/>
              <a:cs typeface="Arial" charset="0"/>
            </a:endParaRPr>
          </a:p>
          <a:p>
            <a:pPr marL="0" indent="0" algn="just">
              <a:spcBef>
                <a:spcPts val="0"/>
              </a:spcBef>
              <a:spcAft>
                <a:spcPts val="600"/>
              </a:spcAft>
              <a:buFontTx/>
              <a:buNone/>
            </a:pPr>
            <a:r>
              <a:rPr lang="ro-RO" altLang="en-US" dirty="0">
                <a:latin typeface="Cambria" panose="02040503050406030204" pitchFamily="18" charset="0"/>
                <a:ea typeface="Cambria" panose="02040503050406030204" pitchFamily="18" charset="0"/>
              </a:rPr>
              <a:t>Implementarea în practică a acestui procedeu implică existența unui bit “</a:t>
            </a:r>
            <a:r>
              <a:rPr lang="en-US" altLang="en-US" dirty="0">
                <a:latin typeface="Cambria" panose="02040503050406030204" pitchFamily="18" charset="0"/>
                <a:ea typeface="Cambria" panose="02040503050406030204" pitchFamily="18" charset="0"/>
                <a:cs typeface="Arial" charset="0"/>
              </a:rPr>
              <a:t>re</a:t>
            </a:r>
            <a:r>
              <a:rPr lang="ro-RO" altLang="en-US" dirty="0">
                <a:latin typeface="Cambria" panose="02040503050406030204" pitchFamily="18" charset="0"/>
                <a:ea typeface="Cambria" panose="02040503050406030204" pitchFamily="18" charset="0"/>
              </a:rPr>
              <a:t>z</a:t>
            </a:r>
            <a:r>
              <a:rPr lang="en-US" altLang="en-US" dirty="0">
                <a:latin typeface="Cambria" panose="02040503050406030204" pitchFamily="18" charset="0"/>
                <a:ea typeface="Cambria" panose="02040503050406030204" pitchFamily="18" charset="0"/>
                <a:cs typeface="Arial" charset="0"/>
              </a:rPr>
              <a:t>ident„</a:t>
            </a:r>
            <a:r>
              <a:rPr lang="ro-RO" altLang="en-US" dirty="0">
                <a:latin typeface="Cambria" panose="02040503050406030204" pitchFamily="18" charset="0"/>
                <a:ea typeface="Cambria" panose="02040503050406030204" pitchFamily="18" charset="0"/>
                <a:cs typeface="Arial" charset="0"/>
              </a:rPr>
              <a:t> în t</a:t>
            </a:r>
            <a:r>
              <a:rPr lang="ro-RO" altLang="en-US" dirty="0">
                <a:latin typeface="Cambria" panose="02040503050406030204" pitchFamily="18" charset="0"/>
                <a:ea typeface="Cambria" panose="02040503050406030204" pitchFamily="18" charset="0"/>
              </a:rPr>
              <a:t>abela de pagini. Acest bit “</a:t>
            </a:r>
            <a:r>
              <a:rPr lang="en-US" altLang="en-US" dirty="0">
                <a:latin typeface="Cambria" panose="02040503050406030204" pitchFamily="18" charset="0"/>
                <a:ea typeface="Cambria" panose="02040503050406030204" pitchFamily="18" charset="0"/>
                <a:cs typeface="Arial" charset="0"/>
              </a:rPr>
              <a:t>re</a:t>
            </a:r>
            <a:r>
              <a:rPr lang="ro-RO" altLang="en-US" dirty="0">
                <a:latin typeface="Cambria" panose="02040503050406030204" pitchFamily="18" charset="0"/>
                <a:ea typeface="Cambria" panose="02040503050406030204" pitchFamily="18" charset="0"/>
              </a:rPr>
              <a:t>z</a:t>
            </a:r>
            <a:r>
              <a:rPr lang="en-US" altLang="en-US" dirty="0">
                <a:latin typeface="Cambria" panose="02040503050406030204" pitchFamily="18" charset="0"/>
                <a:ea typeface="Cambria" panose="02040503050406030204" pitchFamily="18" charset="0"/>
                <a:cs typeface="Arial" charset="0"/>
              </a:rPr>
              <a:t>ident„ </a:t>
            </a:r>
            <a:r>
              <a:rPr lang="ro-RO" altLang="en-US" dirty="0">
                <a:latin typeface="Cambria" panose="02040503050406030204" pitchFamily="18" charset="0"/>
                <a:ea typeface="Cambria" panose="02040503050406030204" pitchFamily="18" charset="0"/>
                <a:cs typeface="Arial" charset="0"/>
              </a:rPr>
              <a:t>n</a:t>
            </a:r>
            <a:r>
              <a:rPr lang="ro-RO" altLang="en-US" dirty="0">
                <a:latin typeface="Cambria" panose="02040503050406030204" pitchFamily="18" charset="0"/>
                <a:ea typeface="Cambria" panose="02040503050406030204" pitchFamily="18" charset="0"/>
              </a:rPr>
              <a:t>e arată dacă pagina este</a:t>
            </a: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sau nu în me</a:t>
            </a:r>
            <a:r>
              <a:rPr lang="ro-RO" altLang="en-US" dirty="0">
                <a:latin typeface="Cambria" panose="02040503050406030204" pitchFamily="18" charset="0"/>
                <a:ea typeface="Cambria" panose="02040503050406030204" pitchFamily="18" charset="0"/>
                <a:cs typeface="Arial" charset="0"/>
              </a:rPr>
              <a:t>mor</a:t>
            </a:r>
            <a:r>
              <a:rPr lang="ro-RO" altLang="en-US" dirty="0">
                <a:latin typeface="Cambria" panose="02040503050406030204" pitchFamily="18" charset="0"/>
                <a:ea typeface="Cambria" panose="02040503050406030204" pitchFamily="18" charset="0"/>
              </a:rPr>
              <a:t>ie</a:t>
            </a:r>
            <a:r>
              <a:rPr lang="en-US" altLang="en-US" dirty="0">
                <a:latin typeface="Cambria" panose="02040503050406030204" pitchFamily="18" charset="0"/>
                <a:ea typeface="Cambria" panose="02040503050406030204" pitchFamily="18" charset="0"/>
                <a:cs typeface="Arial" charset="0"/>
              </a:rPr>
              <a:t>. </a:t>
            </a:r>
            <a:endParaRPr lang="ro-RO" altLang="en-US" dirty="0">
              <a:latin typeface="Cambria" panose="02040503050406030204" pitchFamily="18" charset="0"/>
              <a:ea typeface="Cambria" panose="02040503050406030204" pitchFamily="18" charset="0"/>
              <a:cs typeface="Arial" charset="0"/>
            </a:endParaRPr>
          </a:p>
          <a:p>
            <a:pPr marL="0" indent="0" algn="just">
              <a:spcBef>
                <a:spcPts val="0"/>
              </a:spcBef>
              <a:spcAft>
                <a:spcPts val="600"/>
              </a:spcAft>
              <a:buFontTx/>
              <a:buNone/>
            </a:pPr>
            <a:r>
              <a:rPr lang="ro-RO" altLang="en-US" dirty="0">
                <a:latin typeface="Cambria" panose="02040503050406030204" pitchFamily="18" charset="0"/>
                <a:ea typeface="Cambria" panose="02040503050406030204" pitchFamily="18" charset="0"/>
              </a:rPr>
              <a:t>Uneori se utilizează termenul</a:t>
            </a:r>
            <a:r>
              <a:rPr lang="en-US" altLang="en-US" dirty="0">
                <a:latin typeface="Cambria" panose="02040503050406030204" pitchFamily="18" charset="0"/>
                <a:ea typeface="Cambria" panose="02040503050406030204" pitchFamily="18" charset="0"/>
                <a:cs typeface="Arial" charset="0"/>
              </a:rPr>
              <a:t> "valid" </a:t>
            </a:r>
            <a:r>
              <a:rPr lang="ro-RO" altLang="en-US" dirty="0">
                <a:latin typeface="Cambria" panose="02040503050406030204" pitchFamily="18" charset="0"/>
                <a:ea typeface="Cambria" panose="02040503050406030204" pitchFamily="18" charset="0"/>
              </a:rPr>
              <a:t>pentru a indica </a:t>
            </a:r>
            <a:r>
              <a:rPr lang="en-US" altLang="en-US" dirty="0">
                <a:latin typeface="Cambria" panose="02040503050406030204" pitchFamily="18" charset="0"/>
                <a:ea typeface="Cambria" panose="02040503050406030204" pitchFamily="18" charset="0"/>
                <a:cs typeface="Arial" charset="0"/>
              </a:rPr>
              <a:t>re</a:t>
            </a:r>
            <a:r>
              <a:rPr lang="ro-RO" altLang="en-US" dirty="0">
                <a:latin typeface="Cambria" panose="02040503050406030204" pitchFamily="18" charset="0"/>
                <a:ea typeface="Cambria" panose="02040503050406030204" pitchFamily="18" charset="0"/>
              </a:rPr>
              <a:t>zidenţa în memorie</a:t>
            </a: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O pagină “</a:t>
            </a:r>
            <a:r>
              <a:rPr lang="en-US" altLang="en-US" dirty="0">
                <a:latin typeface="Cambria" panose="02040503050406030204" pitchFamily="18" charset="0"/>
                <a:ea typeface="Cambria" panose="02040503050406030204" pitchFamily="18" charset="0"/>
                <a:cs typeface="Arial" charset="0"/>
              </a:rPr>
              <a:t>invalid</a:t>
            </a:r>
            <a:r>
              <a:rPr lang="ro-RO" altLang="en-US" dirty="0">
                <a:latin typeface="Cambria" panose="02040503050406030204" pitchFamily="18" charset="0"/>
                <a:ea typeface="Cambria" panose="02040503050406030204" pitchFamily="18" charset="0"/>
              </a:rPr>
              <a:t>ă</a:t>
            </a: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este astfel o pagină nerezidentă sau care are o adresă ilegală</a:t>
            </a:r>
            <a:r>
              <a:rPr lang="en-US" altLang="en-US" dirty="0">
                <a:latin typeface="Cambria" panose="02040503050406030204" pitchFamily="18" charset="0"/>
                <a:ea typeface="Cambria" panose="02040503050406030204" pitchFamily="18" charset="0"/>
                <a:cs typeface="Arial" charset="0"/>
              </a:rPr>
              <a:t>.</a:t>
            </a:r>
          </a:p>
          <a:p>
            <a:pPr marL="0" indent="0" algn="just">
              <a:spcBef>
                <a:spcPts val="0"/>
              </a:spcBef>
              <a:spcAft>
                <a:spcPts val="600"/>
              </a:spcAft>
              <a:buFontTx/>
              <a:buNone/>
            </a:pPr>
            <a:r>
              <a:rPr lang="ro-RO" altLang="en-US" dirty="0">
                <a:latin typeface="Cambria" panose="02040503050406030204" pitchFamily="18" charset="0"/>
                <a:ea typeface="Cambria" panose="02040503050406030204" pitchFamily="18" charset="0"/>
              </a:rPr>
              <a:t>Totodată, se pot folosi implementări ce utilizează doi biți în acest sens. Unul dintre biți ne indică faptul că pagina este </a:t>
            </a:r>
            <a:r>
              <a:rPr lang="ro-RO" altLang="en-US" i="1" dirty="0">
                <a:latin typeface="Cambria" panose="02040503050406030204" pitchFamily="18" charset="0"/>
                <a:ea typeface="Cambria" panose="02040503050406030204" pitchFamily="18" charset="0"/>
              </a:rPr>
              <a:t>validă,</a:t>
            </a:r>
            <a:r>
              <a:rPr lang="ro-RO" altLang="en-US" dirty="0">
                <a:latin typeface="Cambria" panose="02040503050406030204" pitchFamily="18" charset="0"/>
                <a:ea typeface="Cambria" panose="02040503050406030204" pitchFamily="18" charset="0"/>
              </a:rPr>
              <a:t> iar cel de-al doilea ne arată dacă pagina este în memorie sau nu</a:t>
            </a:r>
            <a:r>
              <a:rPr lang="en-US" altLang="en-US" dirty="0">
                <a:latin typeface="Cambria" panose="02040503050406030204" pitchFamily="18" charset="0"/>
                <a:ea typeface="Cambria" panose="02040503050406030204" pitchFamily="18" charset="0"/>
                <a:cs typeface="Arial" charset="0"/>
              </a:rPr>
              <a:t>.</a:t>
            </a:r>
          </a:p>
        </p:txBody>
      </p:sp>
      <p:grpSp>
        <p:nvGrpSpPr>
          <p:cNvPr id="17412" name="Group 82"/>
          <p:cNvGrpSpPr>
            <a:grpSpLocks/>
          </p:cNvGrpSpPr>
          <p:nvPr/>
        </p:nvGrpSpPr>
        <p:grpSpPr bwMode="auto">
          <a:xfrm>
            <a:off x="5949950" y="1163638"/>
            <a:ext cx="3194050" cy="2728912"/>
            <a:chOff x="3685" y="672"/>
            <a:chExt cx="2012" cy="1719"/>
          </a:xfrm>
        </p:grpSpPr>
        <p:grpSp>
          <p:nvGrpSpPr>
            <p:cNvPr id="17429" name="Group 81"/>
            <p:cNvGrpSpPr>
              <a:grpSpLocks/>
            </p:cNvGrpSpPr>
            <p:nvPr/>
          </p:nvGrpSpPr>
          <p:grpSpPr bwMode="auto">
            <a:xfrm>
              <a:off x="3685" y="737"/>
              <a:ext cx="2012" cy="1654"/>
              <a:chOff x="3685" y="737"/>
              <a:chExt cx="2012" cy="1654"/>
            </a:xfrm>
          </p:grpSpPr>
          <p:sp>
            <p:nvSpPr>
              <p:cNvPr id="17431" name="Rectangle 47"/>
              <p:cNvSpPr>
                <a:spLocks noChangeArrowheads="1"/>
              </p:cNvSpPr>
              <p:nvPr/>
            </p:nvSpPr>
            <p:spPr bwMode="auto">
              <a:xfrm>
                <a:off x="3685" y="888"/>
                <a:ext cx="1200" cy="14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7432" name="Line 48"/>
              <p:cNvSpPr>
                <a:spLocks noChangeShapeType="1"/>
              </p:cNvSpPr>
              <p:nvPr/>
            </p:nvSpPr>
            <p:spPr bwMode="auto">
              <a:xfrm>
                <a:off x="3685" y="1056"/>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3" name="Line 49"/>
              <p:cNvSpPr>
                <a:spLocks noChangeShapeType="1"/>
              </p:cNvSpPr>
              <p:nvPr/>
            </p:nvSpPr>
            <p:spPr bwMode="auto">
              <a:xfrm>
                <a:off x="3685" y="1248"/>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4" name="Line 50"/>
              <p:cNvSpPr>
                <a:spLocks noChangeShapeType="1"/>
              </p:cNvSpPr>
              <p:nvPr/>
            </p:nvSpPr>
            <p:spPr bwMode="auto">
              <a:xfrm>
                <a:off x="3685" y="1440"/>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5" name="Line 51"/>
              <p:cNvSpPr>
                <a:spLocks noChangeShapeType="1"/>
              </p:cNvSpPr>
              <p:nvPr/>
            </p:nvSpPr>
            <p:spPr bwMode="auto">
              <a:xfrm>
                <a:off x="3685" y="1632"/>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6" name="Line 52"/>
              <p:cNvSpPr>
                <a:spLocks noChangeShapeType="1"/>
              </p:cNvSpPr>
              <p:nvPr/>
            </p:nvSpPr>
            <p:spPr bwMode="auto">
              <a:xfrm>
                <a:off x="3685" y="1824"/>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7" name="Line 53"/>
              <p:cNvSpPr>
                <a:spLocks noChangeShapeType="1"/>
              </p:cNvSpPr>
              <p:nvPr/>
            </p:nvSpPr>
            <p:spPr bwMode="auto">
              <a:xfrm>
                <a:off x="3685" y="2175"/>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8" name="Line 54"/>
              <p:cNvSpPr>
                <a:spLocks noChangeShapeType="1"/>
              </p:cNvSpPr>
              <p:nvPr/>
            </p:nvSpPr>
            <p:spPr bwMode="auto">
              <a:xfrm>
                <a:off x="3685" y="2352"/>
                <a:ext cx="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9" name="Text Box 56"/>
              <p:cNvSpPr txBox="1">
                <a:spLocks noChangeArrowheads="1"/>
              </p:cNvSpPr>
              <p:nvPr/>
            </p:nvSpPr>
            <p:spPr bwMode="auto">
              <a:xfrm>
                <a:off x="4651" y="846"/>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40" name="Text Box 57"/>
              <p:cNvSpPr txBox="1">
                <a:spLocks noChangeArrowheads="1"/>
              </p:cNvSpPr>
              <p:nvPr/>
            </p:nvSpPr>
            <p:spPr bwMode="auto">
              <a:xfrm>
                <a:off x="4651" y="1035"/>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41" name="Text Box 58"/>
              <p:cNvSpPr txBox="1">
                <a:spLocks noChangeArrowheads="1"/>
              </p:cNvSpPr>
              <p:nvPr/>
            </p:nvSpPr>
            <p:spPr bwMode="auto">
              <a:xfrm>
                <a:off x="4651" y="1224"/>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42" name="Text Box 59"/>
              <p:cNvSpPr txBox="1">
                <a:spLocks noChangeArrowheads="1"/>
              </p:cNvSpPr>
              <p:nvPr/>
            </p:nvSpPr>
            <p:spPr bwMode="auto">
              <a:xfrm>
                <a:off x="4651" y="1431"/>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43" name="Text Box 60"/>
              <p:cNvSpPr txBox="1">
                <a:spLocks noChangeArrowheads="1"/>
              </p:cNvSpPr>
              <p:nvPr/>
            </p:nvSpPr>
            <p:spPr bwMode="auto">
              <a:xfrm>
                <a:off x="4651" y="1632"/>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0</a:t>
                </a:r>
              </a:p>
            </p:txBody>
          </p:sp>
          <p:sp>
            <p:nvSpPr>
              <p:cNvPr id="17444" name="Text Box 61"/>
              <p:cNvSpPr txBox="1">
                <a:spLocks noChangeArrowheads="1"/>
              </p:cNvSpPr>
              <p:nvPr/>
            </p:nvSpPr>
            <p:spPr bwMode="auto">
              <a:xfrm>
                <a:off x="4651" y="2160"/>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0</a:t>
                </a:r>
              </a:p>
            </p:txBody>
          </p:sp>
          <p:sp>
            <p:nvSpPr>
              <p:cNvPr id="17445" name="Text Box 62"/>
              <p:cNvSpPr txBox="1">
                <a:spLocks noChangeArrowheads="1"/>
              </p:cNvSpPr>
              <p:nvPr/>
            </p:nvSpPr>
            <p:spPr bwMode="auto">
              <a:xfrm>
                <a:off x="4069" y="1872"/>
                <a:ext cx="16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sym typeface="MT Extra" pitchFamily="18" charset="2"/>
                  </a:rPr>
                  <a:t></a:t>
                </a:r>
                <a:endParaRPr lang="en-US" altLang="en-US" sz="1800">
                  <a:latin typeface="Garamond" pitchFamily="18" charset="0"/>
                </a:endParaRPr>
              </a:p>
            </p:txBody>
          </p:sp>
          <p:sp>
            <p:nvSpPr>
              <p:cNvPr id="17446" name="Text Box 63"/>
              <p:cNvSpPr txBox="1">
                <a:spLocks noChangeArrowheads="1"/>
              </p:cNvSpPr>
              <p:nvPr/>
            </p:nvSpPr>
            <p:spPr bwMode="auto">
              <a:xfrm>
                <a:off x="3898" y="737"/>
                <a:ext cx="492"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a:latin typeface="Garamond" pitchFamily="18" charset="0"/>
                  </a:rPr>
                  <a:t>Nr paginii</a:t>
                </a:r>
                <a:endParaRPr lang="en-US" altLang="en-US">
                  <a:latin typeface="Garamond" pitchFamily="18" charset="0"/>
                </a:endParaRPr>
              </a:p>
            </p:txBody>
          </p:sp>
          <p:sp>
            <p:nvSpPr>
              <p:cNvPr id="17447" name="Text Box 64"/>
              <p:cNvSpPr txBox="1">
                <a:spLocks noChangeArrowheads="1"/>
              </p:cNvSpPr>
              <p:nvPr/>
            </p:nvSpPr>
            <p:spPr bwMode="auto">
              <a:xfrm>
                <a:off x="4593" y="737"/>
                <a:ext cx="720"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a:latin typeface="Garamond" pitchFamily="18" charset="0"/>
                  </a:rPr>
                  <a:t>B</a:t>
                </a:r>
                <a:r>
                  <a:rPr lang="en-US" altLang="en-US">
                    <a:latin typeface="Garamond" pitchFamily="18" charset="0"/>
                  </a:rPr>
                  <a:t>it</a:t>
                </a:r>
                <a:r>
                  <a:rPr lang="ro-RO" altLang="en-US">
                    <a:latin typeface="Garamond" pitchFamily="18" charset="0"/>
                  </a:rPr>
                  <a:t> valid/invalid</a:t>
                </a:r>
                <a:endParaRPr lang="en-US" altLang="en-US">
                  <a:latin typeface="Garamond" pitchFamily="18" charset="0"/>
                </a:endParaRPr>
              </a:p>
            </p:txBody>
          </p:sp>
          <p:sp>
            <p:nvSpPr>
              <p:cNvPr id="17448" name="Text Box 65"/>
              <p:cNvSpPr txBox="1">
                <a:spLocks noChangeArrowheads="1"/>
              </p:cNvSpPr>
              <p:nvPr/>
            </p:nvSpPr>
            <p:spPr bwMode="auto">
              <a:xfrm>
                <a:off x="4896" y="1641"/>
                <a:ext cx="801"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b="1">
                    <a:latin typeface="Garamond" pitchFamily="18" charset="0"/>
                  </a:rPr>
                  <a:t>Tabela de </a:t>
                </a:r>
                <a:r>
                  <a:rPr lang="en-US" altLang="en-US" b="1">
                    <a:latin typeface="Garamond" pitchFamily="18" charset="0"/>
                  </a:rPr>
                  <a:t>pag</a:t>
                </a:r>
                <a:r>
                  <a:rPr lang="ro-RO" altLang="en-US" b="1">
                    <a:latin typeface="Garamond" pitchFamily="18" charset="0"/>
                  </a:rPr>
                  <a:t>ini</a:t>
                </a:r>
                <a:endParaRPr lang="en-US" altLang="en-US" b="1">
                  <a:latin typeface="Garamond" pitchFamily="18" charset="0"/>
                </a:endParaRPr>
              </a:p>
            </p:txBody>
          </p:sp>
        </p:grpSp>
        <p:sp>
          <p:nvSpPr>
            <p:cNvPr id="17430" name="Line 55"/>
            <p:cNvSpPr>
              <a:spLocks noChangeShapeType="1"/>
            </p:cNvSpPr>
            <p:nvPr/>
          </p:nvSpPr>
          <p:spPr bwMode="auto">
            <a:xfrm flipH="1">
              <a:off x="4608" y="672"/>
              <a:ext cx="0" cy="16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7413" name="Group 83"/>
          <p:cNvGrpSpPr>
            <a:grpSpLocks/>
          </p:cNvGrpSpPr>
          <p:nvPr/>
        </p:nvGrpSpPr>
        <p:grpSpPr bwMode="auto">
          <a:xfrm>
            <a:off x="5994400" y="4179888"/>
            <a:ext cx="3149600" cy="1981200"/>
            <a:chOff x="3744" y="2640"/>
            <a:chExt cx="1984" cy="1248"/>
          </a:xfrm>
        </p:grpSpPr>
        <p:sp>
          <p:nvSpPr>
            <p:cNvPr id="17416" name="Rectangle 66"/>
            <p:cNvSpPr>
              <a:spLocks noChangeArrowheads="1"/>
            </p:cNvSpPr>
            <p:nvPr/>
          </p:nvSpPr>
          <p:spPr bwMode="auto">
            <a:xfrm>
              <a:off x="3744" y="2832"/>
              <a:ext cx="1536" cy="105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7417" name="Line 67"/>
            <p:cNvSpPr>
              <a:spLocks noChangeShapeType="1"/>
            </p:cNvSpPr>
            <p:nvPr/>
          </p:nvSpPr>
          <p:spPr bwMode="auto">
            <a:xfrm>
              <a:off x="3744" y="3168"/>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8" name="Line 68"/>
            <p:cNvSpPr>
              <a:spLocks noChangeShapeType="1"/>
            </p:cNvSpPr>
            <p:nvPr/>
          </p:nvSpPr>
          <p:spPr bwMode="auto">
            <a:xfrm>
              <a:off x="3744" y="3360"/>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9" name="Line 69"/>
            <p:cNvSpPr>
              <a:spLocks noChangeShapeType="1"/>
            </p:cNvSpPr>
            <p:nvPr/>
          </p:nvSpPr>
          <p:spPr bwMode="auto">
            <a:xfrm>
              <a:off x="3744" y="3552"/>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0" name="Text Box 70"/>
            <p:cNvSpPr txBox="1">
              <a:spLocks noChangeArrowheads="1"/>
            </p:cNvSpPr>
            <p:nvPr/>
          </p:nvSpPr>
          <p:spPr bwMode="auto">
            <a:xfrm>
              <a:off x="4710" y="3159"/>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21" name="Text Box 71"/>
            <p:cNvSpPr txBox="1">
              <a:spLocks noChangeArrowheads="1"/>
            </p:cNvSpPr>
            <p:nvPr/>
          </p:nvSpPr>
          <p:spPr bwMode="auto">
            <a:xfrm>
              <a:off x="4710" y="3360"/>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0</a:t>
              </a:r>
            </a:p>
          </p:txBody>
        </p:sp>
        <p:sp>
          <p:nvSpPr>
            <p:cNvPr id="17422" name="Line 72"/>
            <p:cNvSpPr>
              <a:spLocks noChangeShapeType="1"/>
            </p:cNvSpPr>
            <p:nvPr/>
          </p:nvSpPr>
          <p:spPr bwMode="auto">
            <a:xfrm>
              <a:off x="4608" y="2640"/>
              <a:ext cx="0" cy="12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3" name="Line 73"/>
            <p:cNvSpPr>
              <a:spLocks noChangeShapeType="1"/>
            </p:cNvSpPr>
            <p:nvPr/>
          </p:nvSpPr>
          <p:spPr bwMode="auto">
            <a:xfrm>
              <a:off x="4992" y="2640"/>
              <a:ext cx="0" cy="124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4" name="Text Box 74"/>
            <p:cNvSpPr txBox="1">
              <a:spLocks noChangeArrowheads="1"/>
            </p:cNvSpPr>
            <p:nvPr/>
          </p:nvSpPr>
          <p:spPr bwMode="auto">
            <a:xfrm>
              <a:off x="5046" y="3168"/>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1</a:t>
              </a:r>
            </a:p>
          </p:txBody>
        </p:sp>
        <p:sp>
          <p:nvSpPr>
            <p:cNvPr id="17425" name="Text Box 75"/>
            <p:cNvSpPr txBox="1">
              <a:spLocks noChangeArrowheads="1"/>
            </p:cNvSpPr>
            <p:nvPr/>
          </p:nvSpPr>
          <p:spPr bwMode="auto">
            <a:xfrm>
              <a:off x="5046" y="3360"/>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a:latin typeface="Garamond" pitchFamily="18" charset="0"/>
                </a:rPr>
                <a:t>0</a:t>
              </a:r>
            </a:p>
          </p:txBody>
        </p:sp>
        <p:sp>
          <p:nvSpPr>
            <p:cNvPr id="17426" name="Text Box 76"/>
            <p:cNvSpPr txBox="1">
              <a:spLocks noChangeArrowheads="1"/>
            </p:cNvSpPr>
            <p:nvPr/>
          </p:nvSpPr>
          <p:spPr bwMode="auto">
            <a:xfrm>
              <a:off x="3909" y="2681"/>
              <a:ext cx="492"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a:latin typeface="Garamond" pitchFamily="18" charset="0"/>
                </a:rPr>
                <a:t>Nr paginii</a:t>
              </a:r>
              <a:endParaRPr lang="en-US" altLang="en-US">
                <a:latin typeface="Garamond" pitchFamily="18" charset="0"/>
              </a:endParaRPr>
            </a:p>
          </p:txBody>
        </p:sp>
        <p:sp>
          <p:nvSpPr>
            <p:cNvPr id="17427" name="Text Box 77"/>
            <p:cNvSpPr txBox="1">
              <a:spLocks noChangeArrowheads="1"/>
            </p:cNvSpPr>
            <p:nvPr/>
          </p:nvSpPr>
          <p:spPr bwMode="auto">
            <a:xfrm>
              <a:off x="4960" y="2686"/>
              <a:ext cx="768"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a:latin typeface="Garamond" pitchFamily="18" charset="0"/>
                </a:rPr>
                <a:t>Bit </a:t>
              </a:r>
              <a:r>
                <a:rPr lang="en-US" altLang="en-US">
                  <a:latin typeface="Garamond" pitchFamily="18" charset="0"/>
                </a:rPr>
                <a:t>valid</a:t>
              </a:r>
              <a:r>
                <a:rPr lang="ro-RO" altLang="en-US">
                  <a:latin typeface="Garamond" pitchFamily="18" charset="0"/>
                </a:rPr>
                <a:t>/</a:t>
              </a:r>
              <a:r>
                <a:rPr lang="en-US" altLang="en-US">
                  <a:latin typeface="Garamond" pitchFamily="18" charset="0"/>
                </a:rPr>
                <a:t>invalid </a:t>
              </a:r>
            </a:p>
          </p:txBody>
        </p:sp>
        <p:sp>
          <p:nvSpPr>
            <p:cNvPr id="17428" name="Text Box 78"/>
            <p:cNvSpPr txBox="1">
              <a:spLocks noChangeArrowheads="1"/>
            </p:cNvSpPr>
            <p:nvPr/>
          </p:nvSpPr>
          <p:spPr bwMode="auto">
            <a:xfrm>
              <a:off x="4560" y="2687"/>
              <a:ext cx="494" cy="17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ro-RO" altLang="en-US">
                  <a:latin typeface="Garamond" pitchFamily="18" charset="0"/>
                </a:rPr>
                <a:t>Rezident</a:t>
              </a:r>
              <a:endParaRPr lang="en-US" altLang="en-US">
                <a:latin typeface="Garamond" pitchFamily="18" charset="0"/>
              </a:endParaRPr>
            </a:p>
          </p:txBody>
        </p:sp>
      </p:grpSp>
      <p:sp>
        <p:nvSpPr>
          <p:cNvPr id="17414" name="Line 79"/>
          <p:cNvSpPr>
            <a:spLocks noChangeShapeType="1"/>
          </p:cNvSpPr>
          <p:nvPr/>
        </p:nvSpPr>
        <p:spPr bwMode="auto">
          <a:xfrm flipV="1">
            <a:off x="5029200" y="2667000"/>
            <a:ext cx="762000" cy="584994"/>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5" name="Line 80"/>
          <p:cNvSpPr>
            <a:spLocks noChangeShapeType="1"/>
          </p:cNvSpPr>
          <p:nvPr/>
        </p:nvSpPr>
        <p:spPr bwMode="auto">
          <a:xfrm flipV="1">
            <a:off x="5029200" y="5334000"/>
            <a:ext cx="927100" cy="36514"/>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Page faults</a:t>
            </a:r>
            <a:endParaRPr lang="en-US" altLang="en-US" dirty="0">
              <a:latin typeface="Cambria" panose="02040503050406030204" pitchFamily="18" charset="0"/>
              <a:ea typeface="Cambria" panose="02040503050406030204" pitchFamily="18" charset="0"/>
            </a:endParaRPr>
          </a:p>
        </p:txBody>
      </p:sp>
      <p:sp>
        <p:nvSpPr>
          <p:cNvPr id="18435" name="Rectangle 39"/>
          <p:cNvSpPr>
            <a:spLocks noGrp="1" noChangeArrowheads="1"/>
          </p:cNvSpPr>
          <p:nvPr>
            <p:ph type="body" idx="1"/>
          </p:nvPr>
        </p:nvSpPr>
        <p:spPr>
          <a:xfrm>
            <a:off x="381000" y="1219200"/>
            <a:ext cx="8367713" cy="5435600"/>
          </a:xfrm>
          <a:noFill/>
        </p:spPr>
        <p:txBody>
          <a:bodyPr/>
          <a:lstStyle/>
          <a:p>
            <a:pPr marL="288925" indent="-288925" algn="just">
              <a:lnSpc>
                <a:spcPct val="90000"/>
              </a:lnSpc>
              <a:buFontTx/>
              <a:buNone/>
            </a:pPr>
            <a:r>
              <a:rPr lang="en-US" altLang="en-US" b="1" dirty="0">
                <a:latin typeface="Cambria" panose="02040503050406030204" pitchFamily="18" charset="0"/>
                <a:ea typeface="Cambria" panose="02040503050406030204" pitchFamily="18" charset="0"/>
                <a:cs typeface="Arial" charset="0"/>
              </a:rPr>
              <a:t> </a:t>
            </a:r>
            <a:r>
              <a:rPr lang="ro-RO" altLang="en-US" b="1" dirty="0">
                <a:latin typeface="Cambria" panose="02040503050406030204" pitchFamily="18" charset="0"/>
                <a:ea typeface="Cambria" panose="02040503050406030204" pitchFamily="18" charset="0"/>
              </a:rPr>
              <a:t>Paşii ce se urmăresc în cazul unui “page fault”</a:t>
            </a:r>
            <a:endParaRPr lang="en-US" altLang="en-US" b="1" dirty="0">
              <a:latin typeface="Cambria" panose="02040503050406030204" pitchFamily="18" charset="0"/>
              <a:ea typeface="Cambria" panose="02040503050406030204" pitchFamily="18" charset="0"/>
              <a:cs typeface="Arial" charset="0"/>
            </a:endParaRPr>
          </a:p>
          <a:p>
            <a:pPr marL="288925" indent="-288925" algn="just">
              <a:lnSpc>
                <a:spcPct val="90000"/>
              </a:lnSpc>
              <a:buFontTx/>
              <a:buNone/>
            </a:pP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Pp. că a apărut un </a:t>
            </a:r>
            <a:r>
              <a:rPr lang="ro-RO" altLang="en-US" i="1" dirty="0">
                <a:latin typeface="Cambria" panose="02040503050406030204" pitchFamily="18" charset="0"/>
                <a:ea typeface="Cambria" panose="02040503050406030204" pitchFamily="18" charset="0"/>
              </a:rPr>
              <a:t>page fault</a:t>
            </a:r>
            <a:r>
              <a:rPr lang="ro-RO" altLang="en-US" dirty="0">
                <a:latin typeface="Cambria" panose="02040503050406030204" pitchFamily="18" charset="0"/>
                <a:ea typeface="Cambria" panose="02040503050406030204" pitchFamily="18" charset="0"/>
              </a:rPr>
              <a:t>: procesul necesită o pagină ce nu este rezidentă î</a:t>
            </a:r>
            <a:r>
              <a:rPr lang="en-US" altLang="en-US" dirty="0">
                <a:latin typeface="Cambria" panose="02040503050406030204" pitchFamily="18" charset="0"/>
                <a:ea typeface="Cambria" panose="02040503050406030204" pitchFamily="18" charset="0"/>
                <a:cs typeface="Arial" charset="0"/>
              </a:rPr>
              <a:t>n </a:t>
            </a:r>
            <a:r>
              <a:rPr lang="ro-RO" altLang="en-US" dirty="0">
                <a:latin typeface="Cambria" panose="02040503050406030204" pitchFamily="18" charset="0"/>
                <a:ea typeface="Cambria" panose="02040503050406030204" pitchFamily="18" charset="0"/>
                <a:cs typeface="Arial" charset="0"/>
              </a:rPr>
              <a:t>memor</a:t>
            </a:r>
            <a:r>
              <a:rPr lang="ro-RO" altLang="en-US" dirty="0">
                <a:latin typeface="Cambria" panose="02040503050406030204" pitchFamily="18" charset="0"/>
                <a:ea typeface="Cambria" panose="02040503050406030204" pitchFamily="18" charset="0"/>
              </a:rPr>
              <a:t>ie</a:t>
            </a:r>
            <a:r>
              <a:rPr lang="en-US" altLang="en-US" dirty="0">
                <a:latin typeface="Cambria" panose="02040503050406030204" pitchFamily="18" charset="0"/>
                <a:ea typeface="Cambria" panose="02040503050406030204" pitchFamily="18" charset="0"/>
                <a:cs typeface="Arial" charset="0"/>
              </a:rPr>
              <a:t>.</a:t>
            </a:r>
            <a:r>
              <a:rPr lang="ro-RO" altLang="en-US" dirty="0">
                <a:latin typeface="Cambria" panose="02040503050406030204" pitchFamily="18" charset="0"/>
                <a:ea typeface="Cambria" panose="02040503050406030204" pitchFamily="18" charset="0"/>
                <a:cs typeface="Arial" charset="0"/>
              </a:rPr>
              <a:t> Atunci administrarea acestei operații se face conform următorilor pași (vezi următorul slide): </a:t>
            </a:r>
            <a:endParaRPr lang="en-US" altLang="en-US" dirty="0">
              <a:latin typeface="Cambria" panose="02040503050406030204" pitchFamily="18" charset="0"/>
              <a:ea typeface="Cambria" panose="02040503050406030204" pitchFamily="18" charset="0"/>
              <a:cs typeface="Arial" charset="0"/>
            </a:endParaRP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rPr>
              <a:t>1</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Verifică în tabela de pagini dacă referinţa de memorie este validă sau nu.</a:t>
            </a:r>
            <a:endParaRPr lang="en-US" altLang="en-US" dirty="0">
              <a:latin typeface="Cambria" panose="02040503050406030204" pitchFamily="18" charset="0"/>
              <a:ea typeface="Cambria" panose="02040503050406030204" pitchFamily="18" charset="0"/>
              <a:cs typeface="Arial" charset="0"/>
            </a:endParaRP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rPr>
              <a:t>2</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Dacă este validă dar pagina nu este </a:t>
            </a:r>
            <a:r>
              <a:rPr lang="en-US" altLang="en-US" dirty="0">
                <a:latin typeface="Cambria" panose="02040503050406030204" pitchFamily="18" charset="0"/>
                <a:ea typeface="Cambria" panose="02040503050406030204" pitchFamily="18" charset="0"/>
                <a:cs typeface="Arial" charset="0"/>
              </a:rPr>
              <a:t>re</a:t>
            </a:r>
            <a:r>
              <a:rPr lang="ro-RO" altLang="en-US" dirty="0">
                <a:latin typeface="Cambria" panose="02040503050406030204" pitchFamily="18" charset="0"/>
                <a:ea typeface="Cambria" panose="02040503050406030204" pitchFamily="18" charset="0"/>
              </a:rPr>
              <a:t>z</a:t>
            </a:r>
            <a:r>
              <a:rPr lang="en-US" altLang="en-US" dirty="0">
                <a:latin typeface="Cambria" panose="02040503050406030204" pitchFamily="18" charset="0"/>
                <a:ea typeface="Cambria" panose="02040503050406030204" pitchFamily="18" charset="0"/>
                <a:cs typeface="Arial" charset="0"/>
              </a:rPr>
              <a:t>ident</a:t>
            </a:r>
            <a:r>
              <a:rPr lang="ro-RO" altLang="en-US" dirty="0">
                <a:latin typeface="Cambria" panose="02040503050406030204" pitchFamily="18" charset="0"/>
                <a:ea typeface="Cambria" panose="02040503050406030204" pitchFamily="18" charset="0"/>
              </a:rPr>
              <a:t>ă</a:t>
            </a: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se încearcă obţinerea acesteia din memoria secundară</a:t>
            </a:r>
            <a:r>
              <a:rPr lang="en-US" altLang="en-US" dirty="0">
                <a:latin typeface="Cambria" panose="02040503050406030204" pitchFamily="18" charset="0"/>
                <a:ea typeface="Cambria" panose="02040503050406030204" pitchFamily="18" charset="0"/>
                <a:cs typeface="Arial" charset="0"/>
              </a:rPr>
              <a:t>.</a:t>
            </a: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rPr>
              <a:t>3</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Se caută şi se alocă un cadru (</a:t>
            </a:r>
            <a:r>
              <a:rPr lang="ro-RO" altLang="en-US" i="1" dirty="0">
                <a:latin typeface="Cambria" panose="02040503050406030204" pitchFamily="18" charset="0"/>
                <a:ea typeface="Cambria" panose="02040503050406030204" pitchFamily="18" charset="0"/>
              </a:rPr>
              <a:t>frame</a:t>
            </a:r>
            <a:r>
              <a:rPr lang="ro-RO" altLang="en-US" dirty="0">
                <a:latin typeface="Cambria" panose="02040503050406030204" pitchFamily="18" charset="0"/>
                <a:ea typeface="Cambria" panose="02040503050406030204" pitchFamily="18" charset="0"/>
              </a:rPr>
              <a:t>) liber (o </a:t>
            </a:r>
            <a:r>
              <a:rPr lang="ro-RO" altLang="en-US" dirty="0">
                <a:latin typeface="Cambria" panose="02040503050406030204" pitchFamily="18" charset="0"/>
                <a:ea typeface="Cambria" panose="02040503050406030204" pitchFamily="18" charset="0"/>
                <a:cs typeface="Arial" charset="0"/>
              </a:rPr>
              <a:t>pag</a:t>
            </a:r>
            <a:r>
              <a:rPr lang="ro-RO" altLang="en-US" dirty="0">
                <a:latin typeface="Cambria" panose="02040503050406030204" pitchFamily="18" charset="0"/>
                <a:ea typeface="Cambria" panose="02040503050406030204" pitchFamily="18" charset="0"/>
              </a:rPr>
              <a:t>ină de memorie fizică neutilizată în prezent – poate fi necesară eliberarea unei pagini de memorie</a:t>
            </a:r>
            <a:r>
              <a:rPr lang="en-US" altLang="en-US" dirty="0">
                <a:latin typeface="Cambria" panose="02040503050406030204" pitchFamily="18" charset="0"/>
                <a:ea typeface="Cambria" panose="02040503050406030204" pitchFamily="18" charset="0"/>
                <a:cs typeface="Arial" charset="0"/>
              </a:rPr>
              <a:t>)</a:t>
            </a:r>
            <a:r>
              <a:rPr lang="ro-RO" altLang="en-US" dirty="0">
                <a:latin typeface="Cambria" panose="02040503050406030204" pitchFamily="18" charset="0"/>
                <a:ea typeface="Cambria" panose="02040503050406030204" pitchFamily="18" charset="0"/>
              </a:rPr>
              <a:t>.</a:t>
            </a:r>
            <a:endParaRPr lang="en-US" altLang="en-US" dirty="0">
              <a:latin typeface="Cambria" panose="02040503050406030204" pitchFamily="18" charset="0"/>
              <a:ea typeface="Cambria" panose="02040503050406030204" pitchFamily="18" charset="0"/>
            </a:endParaRP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rPr>
              <a:t>4</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Se planifică o operaţie de disc pentru a se citi acea pagină din memoria secundară în cadrul nou alocat.</a:t>
            </a:r>
            <a:endParaRPr lang="en-US" altLang="en-US" dirty="0">
              <a:latin typeface="Cambria" panose="02040503050406030204" pitchFamily="18" charset="0"/>
              <a:ea typeface="Cambria" panose="02040503050406030204" pitchFamily="18" charset="0"/>
              <a:cs typeface="Arial" charset="0"/>
            </a:endParaRP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rPr>
              <a:t>5</a:t>
            </a:r>
            <a:r>
              <a:rPr lang="en-US" altLang="en-US" dirty="0">
                <a:latin typeface="Cambria" panose="02040503050406030204" pitchFamily="18" charset="0"/>
                <a:ea typeface="Cambria" panose="02040503050406030204" pitchFamily="18" charset="0"/>
              </a:rPr>
              <a:t>. </a:t>
            </a:r>
            <a:r>
              <a:rPr lang="ro-RO" altLang="en-US" dirty="0">
                <a:latin typeface="Cambria" panose="02040503050406030204" pitchFamily="18" charset="0"/>
                <a:ea typeface="Cambria" panose="02040503050406030204" pitchFamily="18" charset="0"/>
              </a:rPr>
              <a:t>După scrierea paginii în memorie se modifică tabela de pagini - pagina este acum </a:t>
            </a:r>
            <a:r>
              <a:rPr lang="en-US" altLang="en-US" dirty="0">
                <a:latin typeface="Cambria" panose="02040503050406030204" pitchFamily="18" charset="0"/>
                <a:ea typeface="Cambria" panose="02040503050406030204" pitchFamily="18" charset="0"/>
                <a:cs typeface="Arial" charset="0"/>
              </a:rPr>
              <a:t>re</a:t>
            </a:r>
            <a:r>
              <a:rPr lang="ro-RO" altLang="en-US" dirty="0">
                <a:latin typeface="Cambria" panose="02040503050406030204" pitchFamily="18" charset="0"/>
                <a:ea typeface="Cambria" panose="02040503050406030204" pitchFamily="18" charset="0"/>
              </a:rPr>
              <a:t>z</a:t>
            </a:r>
            <a:r>
              <a:rPr lang="en-US" altLang="en-US" dirty="0">
                <a:latin typeface="Cambria" panose="02040503050406030204" pitchFamily="18" charset="0"/>
                <a:ea typeface="Cambria" panose="02040503050406030204" pitchFamily="18" charset="0"/>
                <a:cs typeface="Arial" charset="0"/>
              </a:rPr>
              <a:t>ident</a:t>
            </a:r>
            <a:r>
              <a:rPr lang="ro-RO" altLang="en-US" dirty="0">
                <a:latin typeface="Cambria" panose="02040503050406030204" pitchFamily="18" charset="0"/>
                <a:ea typeface="Cambria" panose="02040503050406030204" pitchFamily="18" charset="0"/>
              </a:rPr>
              <a:t>ă</a:t>
            </a:r>
            <a:r>
              <a:rPr lang="en-US" altLang="en-US" dirty="0">
                <a:latin typeface="Cambria" panose="02040503050406030204" pitchFamily="18" charset="0"/>
                <a:ea typeface="Cambria" panose="02040503050406030204" pitchFamily="18" charset="0"/>
                <a:cs typeface="Arial" charset="0"/>
              </a:rPr>
              <a:t>.</a:t>
            </a:r>
          </a:p>
          <a:p>
            <a:pPr marL="288925" indent="-288925" algn="just">
              <a:lnSpc>
                <a:spcPct val="80000"/>
              </a:lnSpc>
              <a:buFontTx/>
              <a:buNone/>
            </a:pPr>
            <a:r>
              <a:rPr lang="ro-RO" altLang="en-US" dirty="0">
                <a:latin typeface="Cambria" panose="02040503050406030204" pitchFamily="18" charset="0"/>
                <a:ea typeface="Cambria" panose="02040503050406030204" pitchFamily="18" charset="0"/>
                <a:cs typeface="Arial" charset="0"/>
              </a:rPr>
              <a:t>6</a:t>
            </a:r>
            <a:r>
              <a:rPr lang="en-US" altLang="en-US" dirty="0">
                <a:latin typeface="Cambria" panose="02040503050406030204" pitchFamily="18" charset="0"/>
                <a:ea typeface="Cambria" panose="02040503050406030204" pitchFamily="18" charset="0"/>
                <a:cs typeface="Arial" charset="0"/>
              </a:rPr>
              <a:t>. </a:t>
            </a:r>
            <a:r>
              <a:rPr lang="ro-RO" altLang="en-US" dirty="0">
                <a:latin typeface="Cambria" panose="02040503050406030204" pitchFamily="18" charset="0"/>
                <a:ea typeface="Cambria" panose="02040503050406030204" pitchFamily="18" charset="0"/>
              </a:rPr>
              <a:t>Se reporneşte instrucţiunea ce a generat </a:t>
            </a:r>
            <a:r>
              <a:rPr lang="ro-RO" altLang="en-US" i="1" dirty="0">
                <a:latin typeface="Cambria" panose="02040503050406030204" pitchFamily="18" charset="0"/>
                <a:ea typeface="Cambria" panose="02040503050406030204" pitchFamily="18" charset="0"/>
              </a:rPr>
              <a:t>page fault</a:t>
            </a:r>
            <a:r>
              <a:rPr lang="ro-RO" altLang="en-US" dirty="0">
                <a:latin typeface="Cambria" panose="02040503050406030204" pitchFamily="18" charset="0"/>
                <a:ea typeface="Cambria" panose="02040503050406030204" pitchFamily="18" charset="0"/>
              </a:rPr>
              <a:t>.</a:t>
            </a:r>
            <a:endParaRPr lang="en-US" altLang="en-US" dirty="0">
              <a:latin typeface="Cambria" panose="02040503050406030204" pitchFamily="18" charset="0"/>
              <a:ea typeface="Cambria" panose="02040503050406030204" pitchFamily="18" charset="0"/>
              <a:cs typeface="Arial" charset="0"/>
            </a:endParaRPr>
          </a:p>
          <a:p>
            <a:pPr marL="288925" indent="-288925" algn="just">
              <a:lnSpc>
                <a:spcPct val="80000"/>
              </a:lnSpc>
              <a:buFontTx/>
              <a:buNone/>
            </a:pPr>
            <a:r>
              <a:rPr lang="en-US" altLang="en-US" dirty="0">
                <a:latin typeface="Cambria" panose="02040503050406030204" pitchFamily="18" charset="0"/>
                <a:ea typeface="Cambria" panose="02040503050406030204" pitchFamily="18" charset="0"/>
                <a:cs typeface="Arial" charset="0"/>
              </a:rPr>
              <a:t> </a:t>
            </a:r>
          </a:p>
          <a:p>
            <a:pPr marL="288925" indent="-288925" algn="just">
              <a:lnSpc>
                <a:spcPct val="80000"/>
              </a:lnSpc>
              <a:buFontTx/>
              <a:buNone/>
            </a:pPr>
            <a:endParaRPr lang="en-US" altLang="en-US" dirty="0">
              <a:latin typeface="Cambria" panose="02040503050406030204" pitchFamily="18" charset="0"/>
              <a:ea typeface="Cambria" panose="02040503050406030204" pitchFamily="18" charset="0"/>
              <a:cs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Memoria virtuală</a:t>
            </a:r>
            <a:endParaRPr lang="en-US" altLang="en-US" dirty="0">
              <a:latin typeface="Cambria" panose="02040503050406030204" pitchFamily="18" charset="0"/>
              <a:ea typeface="Cambria" panose="02040503050406030204" pitchFamily="18" charset="0"/>
            </a:endParaRPr>
          </a:p>
        </p:txBody>
      </p:sp>
      <p:sp>
        <p:nvSpPr>
          <p:cNvPr id="19459" name="Text Box 4"/>
          <p:cNvSpPr txBox="1">
            <a:spLocks noChangeArrowheads="1"/>
          </p:cNvSpPr>
          <p:nvPr/>
        </p:nvSpPr>
        <p:spPr bwMode="auto">
          <a:xfrm>
            <a:off x="1060450" y="6215063"/>
            <a:ext cx="50180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Paşii administrării unui “page fault”</a:t>
            </a:r>
          </a:p>
        </p:txBody>
      </p:sp>
      <p:sp>
        <p:nvSpPr>
          <p:cNvPr id="19460" name="Line 5"/>
          <p:cNvSpPr>
            <a:spLocks noChangeShapeType="1"/>
          </p:cNvSpPr>
          <p:nvPr/>
        </p:nvSpPr>
        <p:spPr bwMode="auto">
          <a:xfrm>
            <a:off x="655638" y="2405063"/>
            <a:ext cx="0" cy="22828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1" name="Line 6"/>
          <p:cNvSpPr>
            <a:spLocks noChangeShapeType="1"/>
          </p:cNvSpPr>
          <p:nvPr/>
        </p:nvSpPr>
        <p:spPr bwMode="auto">
          <a:xfrm>
            <a:off x="1671638" y="2417763"/>
            <a:ext cx="0" cy="22828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2" name="Rectangle 7"/>
          <p:cNvSpPr>
            <a:spLocks noChangeArrowheads="1"/>
          </p:cNvSpPr>
          <p:nvPr/>
        </p:nvSpPr>
        <p:spPr bwMode="auto">
          <a:xfrm>
            <a:off x="655638" y="2954338"/>
            <a:ext cx="1014412" cy="1087437"/>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a:latin typeface="Garamond" pitchFamily="18" charset="0"/>
              </a:rPr>
              <a:t>Se încarcă P</a:t>
            </a:r>
          </a:p>
        </p:txBody>
      </p:sp>
      <p:sp>
        <p:nvSpPr>
          <p:cNvPr id="19463" name="Rectangle 9"/>
          <p:cNvSpPr>
            <a:spLocks noChangeArrowheads="1"/>
          </p:cNvSpPr>
          <p:nvPr/>
        </p:nvSpPr>
        <p:spPr bwMode="auto">
          <a:xfrm>
            <a:off x="3405188" y="2820988"/>
            <a:ext cx="1270000" cy="1941512"/>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9464" name="Rectangle 10"/>
          <p:cNvSpPr>
            <a:spLocks noChangeArrowheads="1"/>
          </p:cNvSpPr>
          <p:nvPr/>
        </p:nvSpPr>
        <p:spPr bwMode="auto">
          <a:xfrm>
            <a:off x="3406775" y="3429000"/>
            <a:ext cx="1268413" cy="477838"/>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9465" name="Line 11"/>
          <p:cNvSpPr>
            <a:spLocks noChangeShapeType="1"/>
          </p:cNvSpPr>
          <p:nvPr/>
        </p:nvSpPr>
        <p:spPr bwMode="auto">
          <a:xfrm>
            <a:off x="1633538" y="3429000"/>
            <a:ext cx="1246187"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6" name="Line 12"/>
          <p:cNvSpPr>
            <a:spLocks noChangeShapeType="1"/>
          </p:cNvSpPr>
          <p:nvPr/>
        </p:nvSpPr>
        <p:spPr bwMode="auto">
          <a:xfrm>
            <a:off x="2879725" y="3429000"/>
            <a:ext cx="525463" cy="185738"/>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7" name="Text Box 13"/>
          <p:cNvSpPr txBox="1">
            <a:spLocks noChangeArrowheads="1"/>
          </p:cNvSpPr>
          <p:nvPr/>
        </p:nvSpPr>
        <p:spPr bwMode="auto">
          <a:xfrm>
            <a:off x="3284538" y="4862513"/>
            <a:ext cx="15144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Tabela de pagini</a:t>
            </a:r>
          </a:p>
        </p:txBody>
      </p:sp>
      <p:sp>
        <p:nvSpPr>
          <p:cNvPr id="19468" name="Oval 14"/>
          <p:cNvSpPr>
            <a:spLocks noChangeArrowheads="1"/>
          </p:cNvSpPr>
          <p:nvPr/>
        </p:nvSpPr>
        <p:spPr bwMode="auto">
          <a:xfrm>
            <a:off x="2403475" y="3138488"/>
            <a:ext cx="317500" cy="290512"/>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1</a:t>
            </a:r>
          </a:p>
        </p:txBody>
      </p:sp>
      <p:sp>
        <p:nvSpPr>
          <p:cNvPr id="19469" name="Oval 16"/>
          <p:cNvSpPr>
            <a:spLocks noChangeArrowheads="1"/>
          </p:cNvSpPr>
          <p:nvPr/>
        </p:nvSpPr>
        <p:spPr bwMode="auto">
          <a:xfrm>
            <a:off x="5072063" y="2581275"/>
            <a:ext cx="317500" cy="29051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2</a:t>
            </a:r>
          </a:p>
        </p:txBody>
      </p:sp>
      <p:sp>
        <p:nvSpPr>
          <p:cNvPr id="19470" name="Text Box 17"/>
          <p:cNvSpPr txBox="1">
            <a:spLocks noChangeArrowheads="1"/>
          </p:cNvSpPr>
          <p:nvPr/>
        </p:nvSpPr>
        <p:spPr bwMode="auto">
          <a:xfrm>
            <a:off x="1814513" y="2652713"/>
            <a:ext cx="151447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Referinţă la tabela de pagini</a:t>
            </a:r>
          </a:p>
        </p:txBody>
      </p:sp>
      <p:sp>
        <p:nvSpPr>
          <p:cNvPr id="19471" name="Line 18"/>
          <p:cNvSpPr>
            <a:spLocks noChangeShapeType="1"/>
          </p:cNvSpPr>
          <p:nvPr/>
        </p:nvSpPr>
        <p:spPr bwMode="auto">
          <a:xfrm>
            <a:off x="4687888" y="3687763"/>
            <a:ext cx="3175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2" name="Line 19"/>
          <p:cNvSpPr>
            <a:spLocks noChangeShapeType="1"/>
          </p:cNvSpPr>
          <p:nvPr/>
        </p:nvSpPr>
        <p:spPr bwMode="auto">
          <a:xfrm flipV="1">
            <a:off x="5005388" y="2344738"/>
            <a:ext cx="0" cy="13430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3" name="Line 20"/>
          <p:cNvSpPr>
            <a:spLocks noChangeShapeType="1"/>
          </p:cNvSpPr>
          <p:nvPr/>
        </p:nvSpPr>
        <p:spPr bwMode="auto">
          <a:xfrm flipH="1" flipV="1">
            <a:off x="4381500" y="1965325"/>
            <a:ext cx="623888" cy="390525"/>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4" name="Text Box 21"/>
          <p:cNvSpPr txBox="1">
            <a:spLocks noChangeArrowheads="1"/>
          </p:cNvSpPr>
          <p:nvPr/>
        </p:nvSpPr>
        <p:spPr bwMode="auto">
          <a:xfrm>
            <a:off x="4921250" y="2851150"/>
            <a:ext cx="635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Trap</a:t>
            </a:r>
          </a:p>
        </p:txBody>
      </p:sp>
      <p:sp>
        <p:nvSpPr>
          <p:cNvPr id="19475" name="Oval 22"/>
          <p:cNvSpPr>
            <a:spLocks noChangeArrowheads="1"/>
          </p:cNvSpPr>
          <p:nvPr/>
        </p:nvSpPr>
        <p:spPr bwMode="auto">
          <a:xfrm>
            <a:off x="2825750" y="1206500"/>
            <a:ext cx="1530350" cy="1330325"/>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2000" b="1">
                <a:latin typeface="Garamond" pitchFamily="18" charset="0"/>
              </a:rPr>
              <a:t>Sistemul de </a:t>
            </a:r>
          </a:p>
          <a:p>
            <a:pPr algn="ctr"/>
            <a:r>
              <a:rPr lang="en-US" altLang="en-US" sz="2000" b="1">
                <a:latin typeface="Garamond" pitchFamily="18" charset="0"/>
              </a:rPr>
              <a:t>Operare</a:t>
            </a:r>
          </a:p>
        </p:txBody>
      </p:sp>
      <p:sp>
        <p:nvSpPr>
          <p:cNvPr id="19476" name="Line 24"/>
          <p:cNvSpPr>
            <a:spLocks noChangeShapeType="1"/>
          </p:cNvSpPr>
          <p:nvPr/>
        </p:nvSpPr>
        <p:spPr bwMode="auto">
          <a:xfrm flipV="1">
            <a:off x="4357688" y="1804988"/>
            <a:ext cx="1892300" cy="158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7" name="Oval 25"/>
          <p:cNvSpPr>
            <a:spLocks noChangeArrowheads="1"/>
          </p:cNvSpPr>
          <p:nvPr/>
        </p:nvSpPr>
        <p:spPr bwMode="auto">
          <a:xfrm>
            <a:off x="4565650" y="1450975"/>
            <a:ext cx="317500" cy="29051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3</a:t>
            </a:r>
          </a:p>
        </p:txBody>
      </p:sp>
      <p:sp>
        <p:nvSpPr>
          <p:cNvPr id="19478" name="Text Box 26"/>
          <p:cNvSpPr txBox="1">
            <a:spLocks noChangeArrowheads="1"/>
          </p:cNvSpPr>
          <p:nvPr/>
        </p:nvSpPr>
        <p:spPr bwMode="auto">
          <a:xfrm>
            <a:off x="4891088" y="1377950"/>
            <a:ext cx="1293812"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Obţinerea paginii din memoria secundară</a:t>
            </a:r>
          </a:p>
        </p:txBody>
      </p:sp>
      <p:sp>
        <p:nvSpPr>
          <p:cNvPr id="19479" name="AutoShape 28"/>
          <p:cNvSpPr>
            <a:spLocks noChangeArrowheads="1"/>
          </p:cNvSpPr>
          <p:nvPr/>
        </p:nvSpPr>
        <p:spPr bwMode="auto">
          <a:xfrm>
            <a:off x="6910388" y="2112963"/>
            <a:ext cx="1158875" cy="3049587"/>
          </a:xfrm>
          <a:prstGeom prst="flowChartMagneticDisk">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9480" name="Rectangle 29"/>
          <p:cNvSpPr>
            <a:spLocks noChangeArrowheads="1"/>
          </p:cNvSpPr>
          <p:nvPr/>
        </p:nvSpPr>
        <p:spPr bwMode="auto">
          <a:xfrm>
            <a:off x="7397750" y="3429000"/>
            <a:ext cx="330200" cy="344488"/>
          </a:xfrm>
          <a:prstGeom prst="rect">
            <a:avLst/>
          </a:prstGeom>
          <a:solidFill>
            <a:schemeClr val="tx2"/>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9481" name="Line 30"/>
          <p:cNvSpPr>
            <a:spLocks noChangeShapeType="1"/>
          </p:cNvSpPr>
          <p:nvPr/>
        </p:nvSpPr>
        <p:spPr bwMode="auto">
          <a:xfrm>
            <a:off x="6238875" y="1819275"/>
            <a:ext cx="1147763" cy="1609725"/>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2" name="Rectangle 31"/>
          <p:cNvSpPr>
            <a:spLocks noChangeArrowheads="1"/>
          </p:cNvSpPr>
          <p:nvPr/>
        </p:nvSpPr>
        <p:spPr bwMode="auto">
          <a:xfrm>
            <a:off x="5280025" y="4645025"/>
            <a:ext cx="1293813" cy="1671638"/>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19483" name="Rectangle 32"/>
          <p:cNvSpPr>
            <a:spLocks noChangeArrowheads="1"/>
          </p:cNvSpPr>
          <p:nvPr/>
        </p:nvSpPr>
        <p:spPr bwMode="auto">
          <a:xfrm>
            <a:off x="5281613" y="5253038"/>
            <a:ext cx="1292225" cy="477837"/>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a:latin typeface="Garamond" pitchFamily="18" charset="0"/>
              </a:rPr>
              <a:t>Cadru liber </a:t>
            </a:r>
          </a:p>
          <a:p>
            <a:pPr algn="ctr"/>
            <a:r>
              <a:rPr lang="en-US" altLang="en-US" sz="1400">
                <a:latin typeface="Garamond" pitchFamily="18" charset="0"/>
              </a:rPr>
              <a:t>de memorie</a:t>
            </a:r>
          </a:p>
        </p:txBody>
      </p:sp>
      <p:sp>
        <p:nvSpPr>
          <p:cNvPr id="19484" name="Line 34"/>
          <p:cNvSpPr>
            <a:spLocks noChangeShapeType="1"/>
          </p:cNvSpPr>
          <p:nvPr/>
        </p:nvSpPr>
        <p:spPr bwMode="auto">
          <a:xfrm>
            <a:off x="7569200" y="3773488"/>
            <a:ext cx="0" cy="1757362"/>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5" name="Line 35"/>
          <p:cNvSpPr>
            <a:spLocks noChangeShapeType="1"/>
          </p:cNvSpPr>
          <p:nvPr/>
        </p:nvSpPr>
        <p:spPr bwMode="auto">
          <a:xfrm flipH="1">
            <a:off x="6567488" y="5530850"/>
            <a:ext cx="1001712" cy="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86" name="Oval 36"/>
          <p:cNvSpPr>
            <a:spLocks noChangeArrowheads="1"/>
          </p:cNvSpPr>
          <p:nvPr/>
        </p:nvSpPr>
        <p:spPr bwMode="auto">
          <a:xfrm>
            <a:off x="6851650" y="5632450"/>
            <a:ext cx="317500" cy="29051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4</a:t>
            </a:r>
          </a:p>
        </p:txBody>
      </p:sp>
      <p:sp>
        <p:nvSpPr>
          <p:cNvPr id="19487" name="Text Box 37"/>
          <p:cNvSpPr txBox="1">
            <a:spLocks noChangeArrowheads="1"/>
          </p:cNvSpPr>
          <p:nvPr/>
        </p:nvSpPr>
        <p:spPr bwMode="auto">
          <a:xfrm>
            <a:off x="7177088" y="5559425"/>
            <a:ext cx="1293812"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Copierea paginii în memoria principală</a:t>
            </a:r>
          </a:p>
        </p:txBody>
      </p:sp>
      <p:sp>
        <p:nvSpPr>
          <p:cNvPr id="19488" name="Text Box 38"/>
          <p:cNvSpPr txBox="1">
            <a:spLocks noChangeArrowheads="1"/>
          </p:cNvSpPr>
          <p:nvPr/>
        </p:nvSpPr>
        <p:spPr bwMode="auto">
          <a:xfrm>
            <a:off x="5278438" y="6303963"/>
            <a:ext cx="12874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Memoria fizică</a:t>
            </a:r>
          </a:p>
        </p:txBody>
      </p:sp>
      <p:sp>
        <p:nvSpPr>
          <p:cNvPr id="19489" name="Line 39"/>
          <p:cNvSpPr>
            <a:spLocks noChangeShapeType="1"/>
          </p:cNvSpPr>
          <p:nvPr/>
        </p:nvSpPr>
        <p:spPr bwMode="auto">
          <a:xfrm flipH="1">
            <a:off x="3197225" y="5481638"/>
            <a:ext cx="208915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90" name="Line 40"/>
          <p:cNvSpPr>
            <a:spLocks noChangeShapeType="1"/>
          </p:cNvSpPr>
          <p:nvPr/>
        </p:nvSpPr>
        <p:spPr bwMode="auto">
          <a:xfrm flipV="1">
            <a:off x="3209925" y="3797300"/>
            <a:ext cx="0" cy="168433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91" name="Line 41"/>
          <p:cNvSpPr>
            <a:spLocks noChangeShapeType="1"/>
          </p:cNvSpPr>
          <p:nvPr/>
        </p:nvSpPr>
        <p:spPr bwMode="auto">
          <a:xfrm>
            <a:off x="3209925" y="3800475"/>
            <a:ext cx="207963" cy="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92" name="Oval 42"/>
          <p:cNvSpPr>
            <a:spLocks noChangeArrowheads="1"/>
          </p:cNvSpPr>
          <p:nvPr/>
        </p:nvSpPr>
        <p:spPr bwMode="auto">
          <a:xfrm>
            <a:off x="3116263" y="5589588"/>
            <a:ext cx="317500" cy="290512"/>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5</a:t>
            </a:r>
          </a:p>
        </p:txBody>
      </p:sp>
      <p:sp>
        <p:nvSpPr>
          <p:cNvPr id="19493" name="Text Box 43"/>
          <p:cNvSpPr txBox="1">
            <a:spLocks noChangeArrowheads="1"/>
          </p:cNvSpPr>
          <p:nvPr/>
        </p:nvSpPr>
        <p:spPr bwMode="auto">
          <a:xfrm>
            <a:off x="3441700" y="5516563"/>
            <a:ext cx="1293813"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Refacerea tabelei de pagini</a:t>
            </a:r>
          </a:p>
        </p:txBody>
      </p:sp>
      <p:sp>
        <p:nvSpPr>
          <p:cNvPr id="19494" name="Oval 44"/>
          <p:cNvSpPr>
            <a:spLocks noChangeArrowheads="1"/>
          </p:cNvSpPr>
          <p:nvPr/>
        </p:nvSpPr>
        <p:spPr bwMode="auto">
          <a:xfrm>
            <a:off x="1760538" y="3733800"/>
            <a:ext cx="317500" cy="29051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6</a:t>
            </a:r>
          </a:p>
        </p:txBody>
      </p:sp>
      <p:sp>
        <p:nvSpPr>
          <p:cNvPr id="19495" name="Text Box 45"/>
          <p:cNvSpPr txBox="1">
            <a:spLocks noChangeArrowheads="1"/>
          </p:cNvSpPr>
          <p:nvPr/>
        </p:nvSpPr>
        <p:spPr bwMode="auto">
          <a:xfrm>
            <a:off x="1849438" y="3722688"/>
            <a:ext cx="1293812"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Repetarea instrucţiunii</a:t>
            </a:r>
          </a:p>
        </p:txBody>
      </p:sp>
      <p:sp>
        <p:nvSpPr>
          <p:cNvPr id="19496" name="Line 46"/>
          <p:cNvSpPr>
            <a:spLocks noChangeShapeType="1"/>
          </p:cNvSpPr>
          <p:nvPr/>
        </p:nvSpPr>
        <p:spPr bwMode="auto">
          <a:xfrm flipH="1">
            <a:off x="1658938" y="3675063"/>
            <a:ext cx="1733550" cy="0"/>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6"/>
          <p:cNvSpPr>
            <a:spLocks noGrp="1" noChangeArrowheads="1"/>
          </p:cNvSpPr>
          <p:nvPr>
            <p:ph type="title"/>
          </p:nvPr>
        </p:nvSpPr>
        <p:spPr/>
        <p:txBody>
          <a:bodyPr/>
          <a:lstStyle/>
          <a:p>
            <a:r>
              <a:rPr lang="ro-RO" altLang="en-US" sz="3000" dirty="0">
                <a:latin typeface="Cambria" panose="02040503050406030204" pitchFamily="18" charset="0"/>
                <a:ea typeface="Cambria" panose="02040503050406030204" pitchFamily="18" charset="0"/>
              </a:rPr>
              <a:t>Memoria virtuală</a:t>
            </a:r>
            <a:r>
              <a:rPr lang="en-US" altLang="en-US" sz="3000" dirty="0">
                <a:latin typeface="Cambria" panose="02040503050406030204" pitchFamily="18" charset="0"/>
                <a:ea typeface="Cambria" panose="02040503050406030204" pitchFamily="18" charset="0"/>
              </a:rPr>
              <a:t> – </a:t>
            </a:r>
            <a:r>
              <a:rPr lang="ro-RO" altLang="en-US" sz="3000" dirty="0">
                <a:latin typeface="Cambria" panose="02040503050406030204" pitchFamily="18" charset="0"/>
                <a:ea typeface="Cambria" panose="02040503050406030204" pitchFamily="18" charset="0"/>
              </a:rPr>
              <a:t>înlocui</a:t>
            </a:r>
            <a:r>
              <a:rPr lang="en-US" altLang="en-US" sz="3000" dirty="0">
                <a:latin typeface="Cambria" panose="02040503050406030204" pitchFamily="18" charset="0"/>
                <a:ea typeface="Cambria" panose="02040503050406030204" pitchFamily="18" charset="0"/>
              </a:rPr>
              <a:t>rea </a:t>
            </a:r>
            <a:r>
              <a:rPr lang="en-US" altLang="en-US" sz="3000" dirty="0" err="1">
                <a:latin typeface="Cambria" panose="02040503050406030204" pitchFamily="18" charset="0"/>
                <a:ea typeface="Cambria" panose="02040503050406030204" pitchFamily="18" charset="0"/>
              </a:rPr>
              <a:t>paginilor</a:t>
            </a:r>
            <a:endParaRPr lang="en-US" altLang="en-US" sz="3000" dirty="0">
              <a:latin typeface="Cambria" panose="02040503050406030204" pitchFamily="18" charset="0"/>
              <a:ea typeface="Cambria" panose="02040503050406030204" pitchFamily="18" charset="0"/>
            </a:endParaRPr>
          </a:p>
        </p:txBody>
      </p:sp>
      <p:sp>
        <p:nvSpPr>
          <p:cNvPr id="20483" name="Rectangle 1028"/>
          <p:cNvSpPr>
            <a:spLocks noGrp="1" noChangeArrowheads="1"/>
          </p:cNvSpPr>
          <p:nvPr>
            <p:ph type="body" idx="1"/>
          </p:nvPr>
        </p:nvSpPr>
        <p:spPr>
          <a:xfrm>
            <a:off x="939800" y="3286125"/>
            <a:ext cx="5849938" cy="2586038"/>
          </a:xfrm>
          <a:noFill/>
        </p:spPr>
        <p:txBody>
          <a:bodyPr/>
          <a:lstStyle/>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1. </a:t>
            </a:r>
            <a:r>
              <a:rPr lang="ro-RO" altLang="en-US" sz="1900" dirty="0">
                <a:latin typeface="Cambria" panose="02040503050406030204" pitchFamily="18" charset="0"/>
                <a:ea typeface="Cambria" panose="02040503050406030204" pitchFamily="18" charset="0"/>
              </a:rPr>
              <a:t>Se caută pagina pe</a:t>
            </a:r>
            <a:r>
              <a:rPr lang="en-US" altLang="en-US" sz="1900" dirty="0">
                <a:latin typeface="Cambria" panose="02040503050406030204" pitchFamily="18" charset="0"/>
                <a:ea typeface="Cambria" panose="02040503050406030204" pitchFamily="18" charset="0"/>
                <a:cs typeface="Arial" charset="0"/>
              </a:rPr>
              <a:t> dis</a:t>
            </a:r>
            <a:r>
              <a:rPr lang="ro-RO" altLang="en-US" sz="1900" dirty="0">
                <a:latin typeface="Cambria" panose="02040503050406030204" pitchFamily="18" charset="0"/>
                <a:ea typeface="Cambria" panose="02040503050406030204" pitchFamily="18" charset="0"/>
              </a:rPr>
              <a:t>c</a:t>
            </a:r>
            <a:r>
              <a:rPr lang="en-US" altLang="en-US" sz="1900" dirty="0">
                <a:latin typeface="Cambria" panose="02040503050406030204" pitchFamily="18" charset="0"/>
                <a:ea typeface="Cambria" panose="02040503050406030204" pitchFamily="18" charset="0"/>
                <a:cs typeface="Arial" charset="0"/>
              </a:rPr>
              <a:t>.</a:t>
            </a: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2. </a:t>
            </a:r>
            <a:r>
              <a:rPr lang="ro-RO" altLang="en-US" sz="1900" dirty="0">
                <a:latin typeface="Cambria" panose="02040503050406030204" pitchFamily="18" charset="0"/>
                <a:ea typeface="Cambria" panose="02040503050406030204" pitchFamily="18" charset="0"/>
              </a:rPr>
              <a:t>Se caută un cadru liber</a:t>
            </a:r>
            <a:r>
              <a:rPr lang="en-US" altLang="en-US" sz="1900" dirty="0">
                <a:latin typeface="Cambria" panose="02040503050406030204" pitchFamily="18" charset="0"/>
                <a:ea typeface="Cambria" panose="02040503050406030204" pitchFamily="18" charset="0"/>
                <a:cs typeface="Arial" charset="0"/>
              </a:rPr>
              <a:t>.</a:t>
            </a: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a. </a:t>
            </a:r>
            <a:r>
              <a:rPr lang="ro-RO" altLang="en-US" sz="1900" dirty="0">
                <a:latin typeface="Cambria" panose="02040503050406030204" pitchFamily="18" charset="0"/>
                <a:ea typeface="Cambria" panose="02040503050406030204" pitchFamily="18" charset="0"/>
              </a:rPr>
              <a:t>Dacă există</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se foloseşte</a:t>
            </a:r>
            <a:endParaRPr lang="en-US" altLang="en-US" sz="1900" dirty="0">
              <a:latin typeface="Cambria" panose="02040503050406030204" pitchFamily="18" charset="0"/>
              <a:ea typeface="Cambria" panose="02040503050406030204" pitchFamily="18" charset="0"/>
            </a:endParaRP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b. </a:t>
            </a:r>
            <a:r>
              <a:rPr lang="ro-RO" altLang="en-US" sz="1900" dirty="0">
                <a:latin typeface="Cambria" panose="02040503050406030204" pitchFamily="18" charset="0"/>
                <a:ea typeface="Cambria" panose="02040503050406030204" pitchFamily="18" charset="0"/>
              </a:rPr>
              <a:t>Altfel</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se </a:t>
            </a:r>
            <a:r>
              <a:rPr lang="en-US" altLang="en-US" sz="1900" dirty="0">
                <a:latin typeface="Cambria" panose="02040503050406030204" pitchFamily="18" charset="0"/>
                <a:ea typeface="Cambria" panose="02040503050406030204" pitchFamily="18" charset="0"/>
                <a:cs typeface="Arial" charset="0"/>
              </a:rPr>
              <a:t>select</a:t>
            </a:r>
            <a:r>
              <a:rPr lang="ro-RO" altLang="en-US" sz="1900" dirty="0">
                <a:latin typeface="Cambria" panose="02040503050406030204" pitchFamily="18" charset="0"/>
                <a:ea typeface="Cambria" panose="02040503050406030204" pitchFamily="18" charset="0"/>
              </a:rPr>
              <a:t>ează o pagină “</a:t>
            </a:r>
            <a:r>
              <a:rPr lang="en-US" altLang="en-US" sz="1900" dirty="0">
                <a:latin typeface="Cambria" panose="02040503050406030204" pitchFamily="18" charset="0"/>
                <a:ea typeface="Cambria" panose="02040503050406030204" pitchFamily="18" charset="0"/>
                <a:cs typeface="Arial" charset="0"/>
              </a:rPr>
              <a:t>victim</a:t>
            </a:r>
            <a:r>
              <a:rPr lang="ro-RO" altLang="en-US" sz="1900" dirty="0">
                <a:latin typeface="Cambria" panose="02040503050406030204" pitchFamily="18" charset="0"/>
                <a:ea typeface="Cambria" panose="02040503050406030204" pitchFamily="18" charset="0"/>
              </a:rPr>
              <a:t>ă”</a:t>
            </a:r>
            <a:endParaRPr lang="en-US" altLang="en-US" sz="1900" dirty="0">
              <a:latin typeface="Cambria" panose="02040503050406030204" pitchFamily="18" charset="0"/>
              <a:ea typeface="Cambria" panose="02040503050406030204" pitchFamily="18" charset="0"/>
              <a:cs typeface="Arial" charset="0"/>
            </a:endParaRP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c. </a:t>
            </a:r>
            <a:r>
              <a:rPr lang="ro-RO" altLang="en-US" sz="1900" dirty="0">
                <a:latin typeface="Cambria" panose="02040503050406030204" pitchFamily="18" charset="0"/>
                <a:ea typeface="Cambria" panose="02040503050406030204" pitchFamily="18" charset="0"/>
              </a:rPr>
              <a:t>Se scrie pagina</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a:t>
            </a:r>
            <a:r>
              <a:rPr lang="en-US" altLang="en-US" sz="1900" dirty="0">
                <a:latin typeface="Cambria" panose="02040503050406030204" pitchFamily="18" charset="0"/>
                <a:ea typeface="Cambria" panose="02040503050406030204" pitchFamily="18" charset="0"/>
                <a:cs typeface="Arial" charset="0"/>
              </a:rPr>
              <a:t>victim</a:t>
            </a:r>
            <a:r>
              <a:rPr lang="ro-RO" altLang="en-US" sz="1900" dirty="0">
                <a:latin typeface="Cambria" panose="02040503050406030204" pitchFamily="18" charset="0"/>
                <a:ea typeface="Cambria" panose="02040503050406030204" pitchFamily="18" charset="0"/>
              </a:rPr>
              <a:t>ă” pe </a:t>
            </a:r>
            <a:r>
              <a:rPr lang="en-US" altLang="en-US" sz="1900" dirty="0">
                <a:latin typeface="Cambria" panose="02040503050406030204" pitchFamily="18" charset="0"/>
                <a:ea typeface="Cambria" panose="02040503050406030204" pitchFamily="18" charset="0"/>
                <a:cs typeface="Arial" charset="0"/>
              </a:rPr>
              <a:t>dis</a:t>
            </a:r>
            <a:r>
              <a:rPr lang="ro-RO" altLang="en-US" sz="1900" dirty="0">
                <a:latin typeface="Cambria" panose="02040503050406030204" pitchFamily="18" charset="0"/>
                <a:ea typeface="Cambria" panose="02040503050406030204" pitchFamily="18" charset="0"/>
              </a:rPr>
              <a:t>c</a:t>
            </a:r>
            <a:r>
              <a:rPr lang="en-US" altLang="en-US" sz="1900" dirty="0">
                <a:latin typeface="Cambria" panose="02040503050406030204" pitchFamily="18" charset="0"/>
                <a:ea typeface="Cambria" panose="02040503050406030204" pitchFamily="18" charset="0"/>
                <a:cs typeface="Arial" charset="0"/>
              </a:rPr>
              <a:t>.</a:t>
            </a: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3. </a:t>
            </a:r>
            <a:r>
              <a:rPr lang="ro-RO" altLang="en-US" sz="1900" dirty="0">
                <a:latin typeface="Cambria" panose="02040503050406030204" pitchFamily="18" charset="0"/>
                <a:ea typeface="Cambria" panose="02040503050406030204" pitchFamily="18" charset="0"/>
              </a:rPr>
              <a:t>Se citeşte noua pagină în cadrul eliberat</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Se modifică tabela de pagini</a:t>
            </a:r>
            <a:r>
              <a:rPr lang="en-US" altLang="en-US" sz="1900" dirty="0">
                <a:latin typeface="Cambria" panose="02040503050406030204" pitchFamily="18" charset="0"/>
                <a:ea typeface="Cambria" panose="02040503050406030204" pitchFamily="18" charset="0"/>
                <a:cs typeface="Arial" charset="0"/>
              </a:rPr>
              <a:t>.</a:t>
            </a: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4. </a:t>
            </a:r>
            <a:r>
              <a:rPr lang="ro-RO" altLang="en-US" sz="1900" dirty="0">
                <a:latin typeface="Cambria" panose="02040503050406030204" pitchFamily="18" charset="0"/>
                <a:ea typeface="Cambria" panose="02040503050406030204" pitchFamily="18" charset="0"/>
              </a:rPr>
              <a:t>Se reporneşte procesul</a:t>
            </a:r>
            <a:r>
              <a:rPr lang="en-US" altLang="en-US" sz="1900" dirty="0">
                <a:latin typeface="Cambria" panose="02040503050406030204" pitchFamily="18" charset="0"/>
                <a:ea typeface="Cambria" panose="02040503050406030204" pitchFamily="18" charset="0"/>
                <a:cs typeface="Arial" charset="0"/>
              </a:rPr>
              <a:t>.</a:t>
            </a:r>
          </a:p>
          <a:p>
            <a:pPr algn="just">
              <a:lnSpc>
                <a:spcPct val="90000"/>
              </a:lnSpc>
              <a:buFontTx/>
              <a:buNone/>
            </a:pPr>
            <a:r>
              <a:rPr lang="en-US" altLang="en-US" sz="1900" dirty="0">
                <a:latin typeface="Cambria" panose="02040503050406030204" pitchFamily="18" charset="0"/>
                <a:ea typeface="Cambria" panose="02040503050406030204" pitchFamily="18" charset="0"/>
                <a:cs typeface="Arial" charset="0"/>
              </a:rPr>
              <a:t> </a:t>
            </a:r>
          </a:p>
        </p:txBody>
      </p:sp>
      <p:sp>
        <p:nvSpPr>
          <p:cNvPr id="20484" name="Rectangle 1029"/>
          <p:cNvSpPr>
            <a:spLocks noChangeArrowheads="1"/>
          </p:cNvSpPr>
          <p:nvPr/>
        </p:nvSpPr>
        <p:spPr bwMode="auto">
          <a:xfrm>
            <a:off x="536575" y="1244600"/>
            <a:ext cx="8607425" cy="189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just" eaLnBrk="1" hangingPunct="1">
              <a:lnSpc>
                <a:spcPct val="90000"/>
              </a:lnSpc>
              <a:spcBef>
                <a:spcPct val="20000"/>
              </a:spcBef>
            </a:pPr>
            <a:r>
              <a:rPr lang="ro-RO" altLang="en-US" sz="1900" dirty="0">
                <a:latin typeface="Cambria" panose="02040503050406030204" pitchFamily="18" charset="0"/>
                <a:ea typeface="Cambria" panose="02040503050406030204" pitchFamily="18" charset="0"/>
              </a:rPr>
              <a:t>În cazul supra-alocării memoriei trebuie să renunţăm la ceva deja existent î</a:t>
            </a:r>
            <a:r>
              <a:rPr lang="en-US" altLang="en-US" sz="1900" dirty="0">
                <a:latin typeface="Cambria" panose="02040503050406030204" pitchFamily="18" charset="0"/>
                <a:ea typeface="Cambria" panose="02040503050406030204" pitchFamily="18" charset="0"/>
                <a:cs typeface="Arial" charset="0"/>
              </a:rPr>
              <a:t>n </a:t>
            </a:r>
            <a:r>
              <a:rPr lang="ro-RO" altLang="en-US" sz="1900" dirty="0">
                <a:latin typeface="Cambria" panose="02040503050406030204" pitchFamily="18" charset="0"/>
                <a:ea typeface="Cambria" panose="02040503050406030204" pitchFamily="18" charset="0"/>
                <a:cs typeface="Arial" charset="0"/>
              </a:rPr>
              <a:t>memor</a:t>
            </a:r>
            <a:r>
              <a:rPr lang="ro-RO" altLang="en-US" sz="1900" dirty="0">
                <a:latin typeface="Cambria" panose="02040503050406030204" pitchFamily="18" charset="0"/>
                <a:ea typeface="Cambria" panose="02040503050406030204" pitchFamily="18" charset="0"/>
              </a:rPr>
              <a:t>ie.</a:t>
            </a:r>
          </a:p>
          <a:p>
            <a:pPr algn="just" eaLnBrk="1" hangingPunct="1">
              <a:lnSpc>
                <a:spcPct val="90000"/>
              </a:lnSpc>
              <a:spcBef>
                <a:spcPct val="20000"/>
              </a:spcBef>
            </a:pPr>
            <a:r>
              <a:rPr lang="ro-RO" altLang="en-US" sz="1900" dirty="0">
                <a:latin typeface="Cambria" panose="02040503050406030204" pitchFamily="18" charset="0"/>
                <a:ea typeface="Cambria" panose="02040503050406030204" pitchFamily="18" charset="0"/>
              </a:rPr>
              <a:t>Supra</a:t>
            </a:r>
            <a:r>
              <a:rPr lang="en-US" altLang="en-US" sz="1900" dirty="0">
                <a:latin typeface="Cambria" panose="02040503050406030204" pitchFamily="18" charset="0"/>
                <a:ea typeface="Cambria" panose="02040503050406030204" pitchFamily="18" charset="0"/>
                <a:cs typeface="Arial" charset="0"/>
              </a:rPr>
              <a:t>-</a:t>
            </a:r>
            <a:r>
              <a:rPr lang="ro-RO" altLang="en-US" sz="1900" dirty="0">
                <a:latin typeface="Cambria" panose="02040503050406030204" pitchFamily="18" charset="0"/>
                <a:ea typeface="Cambria" panose="02040503050406030204" pitchFamily="18" charset="0"/>
                <a:cs typeface="Arial" charset="0"/>
              </a:rPr>
              <a:t>aloca</a:t>
            </a:r>
            <a:r>
              <a:rPr lang="ro-RO" altLang="en-US" sz="1900" dirty="0">
                <a:latin typeface="Cambria" panose="02040503050406030204" pitchFamily="18" charset="0"/>
                <a:ea typeface="Cambria" panose="02040503050406030204" pitchFamily="18" charset="0"/>
              </a:rPr>
              <a:t>rea apare atunci când </a:t>
            </a:r>
            <a:r>
              <a:rPr lang="ro-RO" altLang="en-US" sz="1900" dirty="0">
                <a:latin typeface="Cambria" panose="02040503050406030204" pitchFamily="18" charset="0"/>
                <a:ea typeface="Cambria" panose="02040503050406030204" pitchFamily="18" charset="0"/>
                <a:cs typeface="Arial" charset="0"/>
              </a:rPr>
              <a:t>programele</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au nevoie de mai multe pagini de memorie decât cele existente fizic.</a:t>
            </a:r>
            <a:endParaRPr lang="en-US" altLang="en-US" sz="1900" dirty="0">
              <a:latin typeface="Cambria" panose="02040503050406030204" pitchFamily="18" charset="0"/>
              <a:ea typeface="Cambria" panose="02040503050406030204" pitchFamily="18" charset="0"/>
              <a:cs typeface="Arial" charset="0"/>
            </a:endParaRPr>
          </a:p>
          <a:p>
            <a:pPr algn="just" eaLnBrk="1" hangingPunct="1">
              <a:lnSpc>
                <a:spcPct val="90000"/>
              </a:lnSpc>
              <a:spcBef>
                <a:spcPct val="20000"/>
              </a:spcBef>
            </a:pPr>
            <a:r>
              <a:rPr lang="ro-RO" altLang="en-US" sz="1900" dirty="0">
                <a:latin typeface="Cambria" panose="02040503050406030204" pitchFamily="18" charset="0"/>
                <a:ea typeface="Cambria" panose="02040503050406030204" pitchFamily="18" charset="0"/>
                <a:cs typeface="Arial" charset="0"/>
              </a:rPr>
              <a:t>Metoda</a:t>
            </a:r>
            <a:r>
              <a:rPr lang="en-US" altLang="en-US" sz="1900" dirty="0">
                <a:latin typeface="Cambria" panose="02040503050406030204" pitchFamily="18" charset="0"/>
                <a:ea typeface="Cambria" panose="02040503050406030204" pitchFamily="18" charset="0"/>
                <a:cs typeface="Arial" charset="0"/>
              </a:rPr>
              <a:t> de a</a:t>
            </a:r>
            <a:r>
              <a:rPr lang="ro-RO" altLang="en-US" sz="1900" dirty="0">
                <a:latin typeface="Cambria" panose="02040503050406030204" pitchFamily="18" charset="0"/>
                <a:ea typeface="Cambria" panose="02040503050406030204" pitchFamily="18" charset="0"/>
              </a:rPr>
              <a:t>bordare</a:t>
            </a:r>
            <a:r>
              <a:rPr lang="en-US" altLang="en-US" sz="1900" dirty="0">
                <a:latin typeface="Cambria" panose="02040503050406030204" pitchFamily="18" charset="0"/>
                <a:ea typeface="Cambria" panose="02040503050406030204" pitchFamily="18" charset="0"/>
                <a:cs typeface="Arial" charset="0"/>
              </a:rPr>
              <a:t>: </a:t>
            </a:r>
            <a:r>
              <a:rPr lang="ro-RO" altLang="en-US" sz="1900" dirty="0">
                <a:latin typeface="Cambria" panose="02040503050406030204" pitchFamily="18" charset="0"/>
                <a:ea typeface="Cambria" panose="02040503050406030204" pitchFamily="18" charset="0"/>
              </a:rPr>
              <a:t>Dacă nici o pagină fizică nu este liberă, se caută una care nu este utilizată la momentul respectiv şi se eliberează, conform următorilor paşi</a:t>
            </a:r>
            <a:r>
              <a:rPr lang="en-US" altLang="en-US" sz="1900" dirty="0">
                <a:latin typeface="Cambria" panose="02040503050406030204" pitchFamily="18" charset="0"/>
                <a:ea typeface="Cambria" panose="02040503050406030204" pitchFamily="18" charset="0"/>
                <a:cs typeface="Arial" charset="0"/>
              </a:rPr>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ro-RO" altLang="en-US" sz="3000" dirty="0">
                <a:latin typeface="Cambria" panose="02040503050406030204" pitchFamily="18" charset="0"/>
                <a:ea typeface="Cambria" panose="02040503050406030204" pitchFamily="18" charset="0"/>
              </a:rPr>
              <a:t>Memoria virtuală</a:t>
            </a:r>
            <a:r>
              <a:rPr lang="en-US" altLang="en-US" sz="3000" dirty="0">
                <a:latin typeface="Cambria" panose="02040503050406030204" pitchFamily="18" charset="0"/>
                <a:ea typeface="Cambria" panose="02040503050406030204" pitchFamily="18" charset="0"/>
              </a:rPr>
              <a:t> – </a:t>
            </a:r>
            <a:r>
              <a:rPr lang="ro-RO" altLang="en-US" sz="3000" dirty="0">
                <a:latin typeface="Cambria" panose="02040503050406030204" pitchFamily="18" charset="0"/>
                <a:ea typeface="Cambria" panose="02040503050406030204" pitchFamily="18" charset="0"/>
              </a:rPr>
              <a:t>înlocui</a:t>
            </a:r>
            <a:r>
              <a:rPr lang="en-US" altLang="en-US" sz="3000" dirty="0">
                <a:latin typeface="Cambria" panose="02040503050406030204" pitchFamily="18" charset="0"/>
                <a:ea typeface="Cambria" panose="02040503050406030204" pitchFamily="18" charset="0"/>
              </a:rPr>
              <a:t>rea </a:t>
            </a:r>
            <a:r>
              <a:rPr lang="ro-RO" altLang="en-US" sz="3000" dirty="0">
                <a:latin typeface="Cambria" panose="02040503050406030204" pitchFamily="18" charset="0"/>
                <a:ea typeface="Cambria" panose="02040503050406030204" pitchFamily="18" charset="0"/>
              </a:rPr>
              <a:t>paginilor</a:t>
            </a:r>
          </a:p>
        </p:txBody>
      </p:sp>
      <p:grpSp>
        <p:nvGrpSpPr>
          <p:cNvPr id="21507" name="Group 48"/>
          <p:cNvGrpSpPr>
            <a:grpSpLocks/>
          </p:cNvGrpSpPr>
          <p:nvPr/>
        </p:nvGrpSpPr>
        <p:grpSpPr bwMode="auto">
          <a:xfrm>
            <a:off x="993775" y="2105025"/>
            <a:ext cx="7132638" cy="2703513"/>
            <a:chOff x="1034" y="1326"/>
            <a:chExt cx="4493" cy="1703"/>
          </a:xfrm>
        </p:grpSpPr>
        <p:sp>
          <p:nvSpPr>
            <p:cNvPr id="21509" name="Rectangle 6"/>
            <p:cNvSpPr>
              <a:spLocks noChangeArrowheads="1"/>
            </p:cNvSpPr>
            <p:nvPr/>
          </p:nvSpPr>
          <p:spPr bwMode="auto">
            <a:xfrm>
              <a:off x="1294" y="1700"/>
              <a:ext cx="437" cy="1053"/>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10" name="Rectangle 7"/>
            <p:cNvSpPr>
              <a:spLocks noChangeArrowheads="1"/>
            </p:cNvSpPr>
            <p:nvPr/>
          </p:nvSpPr>
          <p:spPr bwMode="auto">
            <a:xfrm>
              <a:off x="1733" y="1700"/>
              <a:ext cx="284" cy="1053"/>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11" name="Rectangle 8"/>
            <p:cNvSpPr>
              <a:spLocks noChangeArrowheads="1"/>
            </p:cNvSpPr>
            <p:nvPr/>
          </p:nvSpPr>
          <p:spPr bwMode="auto">
            <a:xfrm>
              <a:off x="1292" y="2123"/>
              <a:ext cx="723" cy="177"/>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12" name="Rectangle 9"/>
            <p:cNvSpPr>
              <a:spLocks noChangeArrowheads="1"/>
            </p:cNvSpPr>
            <p:nvPr/>
          </p:nvSpPr>
          <p:spPr bwMode="auto">
            <a:xfrm>
              <a:off x="1292" y="2299"/>
              <a:ext cx="723" cy="177"/>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13" name="Rectangle 10"/>
            <p:cNvSpPr>
              <a:spLocks noChangeArrowheads="1"/>
            </p:cNvSpPr>
            <p:nvPr/>
          </p:nvSpPr>
          <p:spPr bwMode="auto">
            <a:xfrm>
              <a:off x="1292" y="2475"/>
              <a:ext cx="723" cy="177"/>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14" name="Line 11"/>
            <p:cNvSpPr>
              <a:spLocks noChangeShapeType="1"/>
            </p:cNvSpPr>
            <p:nvPr/>
          </p:nvSpPr>
          <p:spPr bwMode="auto">
            <a:xfrm>
              <a:off x="1369" y="1515"/>
              <a:ext cx="139" cy="185"/>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5" name="Text Box 12"/>
            <p:cNvSpPr txBox="1">
              <a:spLocks noChangeArrowheads="1"/>
            </p:cNvSpPr>
            <p:nvPr/>
          </p:nvSpPr>
          <p:spPr bwMode="auto">
            <a:xfrm>
              <a:off x="1034" y="1430"/>
              <a:ext cx="40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spcBef>
                  <a:spcPct val="50000"/>
                </a:spcBef>
              </a:pPr>
              <a:r>
                <a:rPr lang="en-US" altLang="en-US" sz="1400">
                  <a:latin typeface="Garamond" pitchFamily="18" charset="0"/>
                </a:rPr>
                <a:t>Pagina</a:t>
              </a:r>
            </a:p>
          </p:txBody>
        </p:sp>
        <p:sp>
          <p:nvSpPr>
            <p:cNvPr id="21516" name="Text Box 13"/>
            <p:cNvSpPr txBox="1">
              <a:spLocks noChangeArrowheads="1"/>
            </p:cNvSpPr>
            <p:nvPr/>
          </p:nvSpPr>
          <p:spPr bwMode="auto">
            <a:xfrm>
              <a:off x="1846" y="1425"/>
              <a:ext cx="8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spcBef>
                  <a:spcPct val="50000"/>
                </a:spcBef>
              </a:pPr>
              <a:r>
                <a:rPr lang="en-US" altLang="en-US" sz="1400">
                  <a:latin typeface="Garamond" pitchFamily="18" charset="0"/>
                </a:rPr>
                <a:t>Bit valid/invalid</a:t>
              </a:r>
            </a:p>
          </p:txBody>
        </p:sp>
        <p:sp>
          <p:nvSpPr>
            <p:cNvPr id="21517" name="Line 14"/>
            <p:cNvSpPr>
              <a:spLocks noChangeShapeType="1"/>
            </p:cNvSpPr>
            <p:nvPr/>
          </p:nvSpPr>
          <p:spPr bwMode="auto">
            <a:xfrm flipH="1">
              <a:off x="1808" y="1530"/>
              <a:ext cx="61" cy="162"/>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18" name="Text Box 15"/>
            <p:cNvSpPr txBox="1">
              <a:spLocks noChangeArrowheads="1"/>
            </p:cNvSpPr>
            <p:nvPr/>
          </p:nvSpPr>
          <p:spPr bwMode="auto">
            <a:xfrm>
              <a:off x="1409" y="2129"/>
              <a:ext cx="22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p1</a:t>
              </a:r>
              <a:endParaRPr lang="en-US" altLang="en-US">
                <a:latin typeface="Arial" charset="0"/>
              </a:endParaRPr>
            </a:p>
          </p:txBody>
        </p:sp>
        <p:sp>
          <p:nvSpPr>
            <p:cNvPr id="21519" name="Text Box 16"/>
            <p:cNvSpPr txBox="1">
              <a:spLocks noChangeArrowheads="1"/>
            </p:cNvSpPr>
            <p:nvPr/>
          </p:nvSpPr>
          <p:spPr bwMode="auto">
            <a:xfrm>
              <a:off x="1417" y="2297"/>
              <a:ext cx="22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p2</a:t>
              </a:r>
              <a:endParaRPr lang="en-US" altLang="en-US">
                <a:latin typeface="Arial" charset="0"/>
              </a:endParaRPr>
            </a:p>
          </p:txBody>
        </p:sp>
        <p:sp>
          <p:nvSpPr>
            <p:cNvPr id="21520" name="Text Box 17"/>
            <p:cNvSpPr txBox="1">
              <a:spLocks noChangeArrowheads="1"/>
            </p:cNvSpPr>
            <p:nvPr/>
          </p:nvSpPr>
          <p:spPr bwMode="auto">
            <a:xfrm>
              <a:off x="1809" y="2137"/>
              <a:ext cx="17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v</a:t>
              </a:r>
              <a:endParaRPr lang="en-US" altLang="en-US">
                <a:latin typeface="Arial" charset="0"/>
              </a:endParaRPr>
            </a:p>
          </p:txBody>
        </p:sp>
        <p:sp>
          <p:nvSpPr>
            <p:cNvPr id="21521" name="Text Box 18"/>
            <p:cNvSpPr txBox="1">
              <a:spLocks noChangeArrowheads="1"/>
            </p:cNvSpPr>
            <p:nvPr/>
          </p:nvSpPr>
          <p:spPr bwMode="auto">
            <a:xfrm>
              <a:off x="1809" y="2297"/>
              <a:ext cx="145"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i</a:t>
              </a:r>
              <a:endParaRPr lang="en-US" altLang="en-US">
                <a:latin typeface="Arial" charset="0"/>
              </a:endParaRPr>
            </a:p>
          </p:txBody>
        </p:sp>
        <p:sp>
          <p:nvSpPr>
            <p:cNvPr id="21522" name="Rectangle 20"/>
            <p:cNvSpPr>
              <a:spLocks noChangeArrowheads="1"/>
            </p:cNvSpPr>
            <p:nvPr/>
          </p:nvSpPr>
          <p:spPr bwMode="auto">
            <a:xfrm>
              <a:off x="2873" y="1617"/>
              <a:ext cx="800" cy="1223"/>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23" name="Rectangle 21"/>
            <p:cNvSpPr>
              <a:spLocks noChangeArrowheads="1"/>
            </p:cNvSpPr>
            <p:nvPr/>
          </p:nvSpPr>
          <p:spPr bwMode="auto">
            <a:xfrm>
              <a:off x="2874" y="2000"/>
              <a:ext cx="799" cy="301"/>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Victima</a:t>
              </a:r>
            </a:p>
          </p:txBody>
        </p:sp>
        <p:sp>
          <p:nvSpPr>
            <p:cNvPr id="21524" name="AutoShape 23" descr="Narrow vertical"/>
            <p:cNvSpPr>
              <a:spLocks noChangeArrowheads="1"/>
            </p:cNvSpPr>
            <p:nvPr/>
          </p:nvSpPr>
          <p:spPr bwMode="auto">
            <a:xfrm>
              <a:off x="4550" y="1326"/>
              <a:ext cx="977" cy="1676"/>
            </a:xfrm>
            <a:prstGeom prst="flowChartMagneticDisk">
              <a:avLst/>
            </a:prstGeom>
            <a:pattFill prst="narVert">
              <a:fgClr>
                <a:schemeClr val="accent1"/>
              </a:fgClr>
              <a:bgClr>
                <a:schemeClr val="bg1"/>
              </a:bgClr>
            </a:patt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25" name="Rectangle 24"/>
            <p:cNvSpPr>
              <a:spLocks noChangeArrowheads="1"/>
            </p:cNvSpPr>
            <p:nvPr/>
          </p:nvSpPr>
          <p:spPr bwMode="auto">
            <a:xfrm>
              <a:off x="4838" y="1992"/>
              <a:ext cx="154" cy="168"/>
            </a:xfrm>
            <a:prstGeom prst="rect">
              <a:avLst/>
            </a:prstGeom>
            <a:solidFill>
              <a:schemeClr val="tx2"/>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26" name="Rectangle 25"/>
            <p:cNvSpPr>
              <a:spLocks noChangeArrowheads="1"/>
            </p:cNvSpPr>
            <p:nvPr/>
          </p:nvSpPr>
          <p:spPr bwMode="auto">
            <a:xfrm>
              <a:off x="4686" y="2592"/>
              <a:ext cx="154" cy="168"/>
            </a:xfrm>
            <a:prstGeom prst="rect">
              <a:avLst/>
            </a:prstGeom>
            <a:solidFill>
              <a:schemeClr val="tx2"/>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endParaRPr lang="en-US" altLang="en-US"/>
            </a:p>
          </p:txBody>
        </p:sp>
        <p:sp>
          <p:nvSpPr>
            <p:cNvPr id="21527" name="Line 26"/>
            <p:cNvSpPr>
              <a:spLocks noChangeShapeType="1"/>
            </p:cNvSpPr>
            <p:nvPr/>
          </p:nvSpPr>
          <p:spPr bwMode="auto">
            <a:xfrm flipV="1">
              <a:off x="3677" y="2061"/>
              <a:ext cx="1153" cy="99"/>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8" name="Line 27"/>
            <p:cNvSpPr>
              <a:spLocks noChangeShapeType="1"/>
            </p:cNvSpPr>
            <p:nvPr/>
          </p:nvSpPr>
          <p:spPr bwMode="auto">
            <a:xfrm flipH="1" flipV="1">
              <a:off x="3692" y="2261"/>
              <a:ext cx="985" cy="416"/>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29" name="Oval 28"/>
            <p:cNvSpPr>
              <a:spLocks noChangeArrowheads="1"/>
            </p:cNvSpPr>
            <p:nvPr/>
          </p:nvSpPr>
          <p:spPr bwMode="auto">
            <a:xfrm>
              <a:off x="3748" y="1895"/>
              <a:ext cx="200" cy="18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1</a:t>
              </a:r>
            </a:p>
          </p:txBody>
        </p:sp>
        <p:sp>
          <p:nvSpPr>
            <p:cNvPr id="21530" name="Text Box 29"/>
            <p:cNvSpPr txBox="1">
              <a:spLocks noChangeArrowheads="1"/>
            </p:cNvSpPr>
            <p:nvPr/>
          </p:nvSpPr>
          <p:spPr bwMode="auto">
            <a:xfrm>
              <a:off x="3766" y="1638"/>
              <a:ext cx="815"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Copierea paginii “victim</a:t>
              </a:r>
              <a:r>
                <a:rPr lang="ro-RO" altLang="en-US" sz="1400">
                  <a:latin typeface="Garamond" pitchFamily="18" charset="0"/>
                </a:rPr>
                <a:t>ă” pe disc</a:t>
              </a:r>
              <a:endParaRPr lang="en-US" altLang="en-US" sz="1400">
                <a:latin typeface="Garamond" pitchFamily="18" charset="0"/>
              </a:endParaRPr>
            </a:p>
          </p:txBody>
        </p:sp>
        <p:sp>
          <p:nvSpPr>
            <p:cNvPr id="21531" name="Text Box 30"/>
            <p:cNvSpPr txBox="1">
              <a:spLocks noChangeArrowheads="1"/>
            </p:cNvSpPr>
            <p:nvPr/>
          </p:nvSpPr>
          <p:spPr bwMode="auto">
            <a:xfrm>
              <a:off x="2586" y="1912"/>
              <a:ext cx="22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p1</a:t>
              </a:r>
              <a:endParaRPr lang="en-US" altLang="en-US">
                <a:latin typeface="Arial" charset="0"/>
              </a:endParaRPr>
            </a:p>
          </p:txBody>
        </p:sp>
        <p:sp>
          <p:nvSpPr>
            <p:cNvPr id="21532" name="Text Box 31"/>
            <p:cNvSpPr txBox="1">
              <a:spLocks noChangeArrowheads="1"/>
            </p:cNvSpPr>
            <p:nvPr/>
          </p:nvSpPr>
          <p:spPr bwMode="auto">
            <a:xfrm>
              <a:off x="2586" y="2240"/>
              <a:ext cx="22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b="1">
                  <a:latin typeface="Arial" charset="0"/>
                </a:rPr>
                <a:t>p2</a:t>
              </a:r>
              <a:endParaRPr lang="en-US" altLang="en-US">
                <a:latin typeface="Arial" charset="0"/>
              </a:endParaRPr>
            </a:p>
          </p:txBody>
        </p:sp>
        <p:sp>
          <p:nvSpPr>
            <p:cNvPr id="21533" name="Line 34"/>
            <p:cNvSpPr>
              <a:spLocks noChangeShapeType="1"/>
            </p:cNvSpPr>
            <p:nvPr/>
          </p:nvSpPr>
          <p:spPr bwMode="auto">
            <a:xfrm>
              <a:off x="2692" y="2061"/>
              <a:ext cx="0" cy="205"/>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34" name="Oval 35"/>
            <p:cNvSpPr>
              <a:spLocks noChangeArrowheads="1"/>
            </p:cNvSpPr>
            <p:nvPr/>
          </p:nvSpPr>
          <p:spPr bwMode="auto">
            <a:xfrm>
              <a:off x="3752" y="2375"/>
              <a:ext cx="200" cy="18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3</a:t>
              </a:r>
            </a:p>
          </p:txBody>
        </p:sp>
        <p:sp>
          <p:nvSpPr>
            <p:cNvPr id="21535" name="Text Box 36"/>
            <p:cNvSpPr txBox="1">
              <a:spLocks noChangeArrowheads="1"/>
            </p:cNvSpPr>
            <p:nvPr/>
          </p:nvSpPr>
          <p:spPr bwMode="auto">
            <a:xfrm>
              <a:off x="3730" y="2572"/>
              <a:ext cx="815" cy="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Copierea paginii necesare de pe disc în memorie</a:t>
              </a:r>
            </a:p>
          </p:txBody>
        </p:sp>
        <p:sp>
          <p:nvSpPr>
            <p:cNvPr id="21536" name="Text Box 37"/>
            <p:cNvSpPr txBox="1">
              <a:spLocks noChangeArrowheads="1"/>
            </p:cNvSpPr>
            <p:nvPr/>
          </p:nvSpPr>
          <p:spPr bwMode="auto">
            <a:xfrm>
              <a:off x="3822" y="2184"/>
              <a:ext cx="815" cy="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b="1">
                  <a:latin typeface="Garamond" pitchFamily="18" charset="0"/>
                </a:rPr>
                <a:t>SWAP</a:t>
              </a:r>
              <a:endParaRPr lang="en-US" altLang="en-US" sz="1400">
                <a:latin typeface="Garamond" pitchFamily="18" charset="0"/>
              </a:endParaRPr>
            </a:p>
          </p:txBody>
        </p:sp>
        <p:sp>
          <p:nvSpPr>
            <p:cNvPr id="21537" name="Oval 38"/>
            <p:cNvSpPr>
              <a:spLocks noChangeArrowheads="1"/>
            </p:cNvSpPr>
            <p:nvPr/>
          </p:nvSpPr>
          <p:spPr bwMode="auto">
            <a:xfrm>
              <a:off x="2087" y="1963"/>
              <a:ext cx="200" cy="18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2</a:t>
              </a:r>
            </a:p>
          </p:txBody>
        </p:sp>
        <p:sp>
          <p:nvSpPr>
            <p:cNvPr id="21538" name="Text Box 39"/>
            <p:cNvSpPr txBox="1">
              <a:spLocks noChangeArrowheads="1"/>
            </p:cNvSpPr>
            <p:nvPr/>
          </p:nvSpPr>
          <p:spPr bwMode="auto">
            <a:xfrm>
              <a:off x="2065" y="1706"/>
              <a:ext cx="815"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Bitul se modifică în “invalid”</a:t>
              </a:r>
            </a:p>
          </p:txBody>
        </p:sp>
        <p:sp>
          <p:nvSpPr>
            <p:cNvPr id="21539" name="Line 41"/>
            <p:cNvSpPr>
              <a:spLocks noChangeShapeType="1"/>
            </p:cNvSpPr>
            <p:nvPr/>
          </p:nvSpPr>
          <p:spPr bwMode="auto">
            <a:xfrm flipH="1">
              <a:off x="1938" y="2096"/>
              <a:ext cx="170" cy="101"/>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40" name="Oval 42"/>
            <p:cNvSpPr>
              <a:spLocks noChangeArrowheads="1"/>
            </p:cNvSpPr>
            <p:nvPr/>
          </p:nvSpPr>
          <p:spPr bwMode="auto">
            <a:xfrm>
              <a:off x="2087" y="2356"/>
              <a:ext cx="200" cy="183"/>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a:latin typeface="Garamond" pitchFamily="18" charset="0"/>
                </a:rPr>
                <a:t>4</a:t>
              </a:r>
            </a:p>
          </p:txBody>
        </p:sp>
        <p:sp>
          <p:nvSpPr>
            <p:cNvPr id="21541" name="Text Box 43"/>
            <p:cNvSpPr txBox="1">
              <a:spLocks noChangeArrowheads="1"/>
            </p:cNvSpPr>
            <p:nvPr/>
          </p:nvSpPr>
          <p:spPr bwMode="auto">
            <a:xfrm>
              <a:off x="2065" y="2553"/>
              <a:ext cx="815" cy="2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a:latin typeface="Garamond" pitchFamily="18" charset="0"/>
                </a:rPr>
                <a:t>Bitul se modifică în “valid”</a:t>
              </a:r>
            </a:p>
          </p:txBody>
        </p:sp>
        <p:sp>
          <p:nvSpPr>
            <p:cNvPr id="21542" name="Line 44"/>
            <p:cNvSpPr>
              <a:spLocks noChangeShapeType="1"/>
            </p:cNvSpPr>
            <p:nvPr/>
          </p:nvSpPr>
          <p:spPr bwMode="auto">
            <a:xfrm flipH="1" flipV="1">
              <a:off x="1908" y="2384"/>
              <a:ext cx="169" cy="54"/>
            </a:xfrm>
            <a:prstGeom prst="line">
              <a:avLst/>
            </a:prstGeom>
            <a:noFill/>
            <a:ln w="127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543" name="Text Box 45"/>
            <p:cNvSpPr txBox="1">
              <a:spLocks noChangeArrowheads="1"/>
            </p:cNvSpPr>
            <p:nvPr/>
          </p:nvSpPr>
          <p:spPr bwMode="auto">
            <a:xfrm>
              <a:off x="1228" y="2808"/>
              <a:ext cx="877" cy="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b="1">
                  <a:latin typeface="Garamond" pitchFamily="18" charset="0"/>
                </a:rPr>
                <a:t>Tabela de pagini</a:t>
              </a:r>
            </a:p>
          </p:txBody>
        </p:sp>
        <p:sp>
          <p:nvSpPr>
            <p:cNvPr id="21544" name="Text Box 46"/>
            <p:cNvSpPr txBox="1">
              <a:spLocks noChangeArrowheads="1"/>
            </p:cNvSpPr>
            <p:nvPr/>
          </p:nvSpPr>
          <p:spPr bwMode="auto">
            <a:xfrm>
              <a:off x="2832" y="2881"/>
              <a:ext cx="877" cy="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en-US" altLang="en-US" sz="1400" b="1">
                  <a:latin typeface="Garamond" pitchFamily="18" charset="0"/>
                </a:rPr>
                <a:t>Memoria fizică</a:t>
              </a:r>
            </a:p>
          </p:txBody>
        </p:sp>
      </p:grpSp>
      <p:sp>
        <p:nvSpPr>
          <p:cNvPr id="21508" name="Text Box 47"/>
          <p:cNvSpPr txBox="1">
            <a:spLocks noChangeArrowheads="1"/>
          </p:cNvSpPr>
          <p:nvPr/>
        </p:nvSpPr>
        <p:spPr bwMode="auto">
          <a:xfrm>
            <a:off x="1301750" y="5611813"/>
            <a:ext cx="7283450" cy="32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 tIns="10800" rIns="18000" bIns="1080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spcBef>
                <a:spcPct val="50000"/>
              </a:spcBef>
            </a:pPr>
            <a:r>
              <a:rPr lang="ro-RO" altLang="en-US" sz="2000" dirty="0">
                <a:latin typeface="Cambria" panose="02040503050406030204" pitchFamily="18" charset="0"/>
                <a:ea typeface="Cambria" panose="02040503050406030204" pitchFamily="18" charset="0"/>
              </a:rPr>
              <a:t>Modalitatea de funcționare a</a:t>
            </a:r>
            <a:r>
              <a:rPr lang="en-US" altLang="en-US" sz="2000" dirty="0">
                <a:latin typeface="Cambria" panose="02040503050406030204" pitchFamily="18" charset="0"/>
                <a:ea typeface="Cambria" panose="02040503050406030204" pitchFamily="18" charset="0"/>
              </a:rPr>
              <a:t> </a:t>
            </a:r>
            <a:r>
              <a:rPr lang="ro-RO" altLang="en-US" sz="2000" dirty="0">
                <a:latin typeface="Cambria" panose="02040503050406030204" pitchFamily="18" charset="0"/>
                <a:ea typeface="Cambria" panose="02040503050406030204" pitchFamily="18" charset="0"/>
              </a:rPr>
              <a:t>mecanismului</a:t>
            </a:r>
            <a:r>
              <a:rPr lang="en-US" altLang="en-US" sz="2000" dirty="0">
                <a:latin typeface="Cambria" panose="02040503050406030204" pitchFamily="18" charset="0"/>
                <a:ea typeface="Cambria" panose="02040503050406030204" pitchFamily="18" charset="0"/>
              </a:rPr>
              <a:t> de </a:t>
            </a:r>
            <a:r>
              <a:rPr lang="ro-RO" altLang="en-US" sz="2000" dirty="0">
                <a:latin typeface="Cambria" panose="02040503050406030204" pitchFamily="18" charset="0"/>
                <a:ea typeface="Cambria" panose="02040503050406030204" pitchFamily="18" charset="0"/>
              </a:rPr>
              <a:t>înlocuire </a:t>
            </a:r>
            <a:r>
              <a:rPr lang="en-US" altLang="en-US" sz="2000" dirty="0">
                <a:latin typeface="Cambria" panose="02040503050406030204" pitchFamily="18" charset="0"/>
                <a:ea typeface="Cambria" panose="02040503050406030204" pitchFamily="18" charset="0"/>
              </a:rPr>
              <a:t>a </a:t>
            </a:r>
            <a:r>
              <a:rPr lang="ro-RO" altLang="en-US" sz="2000" dirty="0">
                <a:latin typeface="Cambria" panose="02040503050406030204" pitchFamily="18" charset="0"/>
                <a:ea typeface="Cambria" panose="02040503050406030204" pitchFamily="18" charset="0"/>
              </a:rPr>
              <a:t>paginilor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ro-RO" altLang="en-US" sz="2500" dirty="0">
                <a:solidFill>
                  <a:srgbClr val="FF0000"/>
                </a:solidFill>
                <a:latin typeface="Cambria" panose="02040503050406030204" pitchFamily="18" charset="0"/>
                <a:ea typeface="Cambria" panose="02040503050406030204" pitchFamily="18" charset="0"/>
              </a:rPr>
              <a:t>Algoritmi de înlocuire a paginilor: FIFO</a:t>
            </a:r>
            <a:endParaRPr lang="en-US" altLang="en-US" sz="2500" dirty="0">
              <a:solidFill>
                <a:srgbClr val="FF0000"/>
              </a:solidFill>
              <a:latin typeface="Cambria" panose="02040503050406030204" pitchFamily="18" charset="0"/>
              <a:ea typeface="Cambria" panose="02040503050406030204" pitchFamily="18" charset="0"/>
            </a:endParaRPr>
          </a:p>
        </p:txBody>
      </p:sp>
      <p:sp>
        <p:nvSpPr>
          <p:cNvPr id="22531" name="Rectangle 7"/>
          <p:cNvSpPr>
            <a:spLocks noGrp="1" noChangeArrowheads="1"/>
          </p:cNvSpPr>
          <p:nvPr>
            <p:ph type="body" idx="1"/>
          </p:nvPr>
        </p:nvSpPr>
        <p:spPr>
          <a:xfrm>
            <a:off x="381000" y="1295400"/>
            <a:ext cx="8763000" cy="2333625"/>
          </a:xfrm>
          <a:noFill/>
        </p:spPr>
        <p:txBody>
          <a:bodyPr/>
          <a:lstStyle/>
          <a:p>
            <a:pPr marL="0" indent="0" algn="just">
              <a:lnSpc>
                <a:spcPct val="90000"/>
              </a:lnSpc>
              <a:buFontTx/>
              <a:buNone/>
            </a:pPr>
            <a:r>
              <a:rPr lang="ro-RO" altLang="en-US" b="1" dirty="0">
                <a:latin typeface="Cambria" panose="02040503050406030204" pitchFamily="18" charset="0"/>
                <a:ea typeface="Cambria" panose="02040503050406030204" pitchFamily="18" charset="0"/>
              </a:rPr>
              <a:t>1. Algoritmul FIFO (First In, First Out)</a:t>
            </a:r>
            <a:endParaRPr lang="en-US" altLang="en-US" dirty="0">
              <a:latin typeface="Cambria" panose="02040503050406030204" pitchFamily="18" charset="0"/>
              <a:ea typeface="Cambria" panose="02040503050406030204" pitchFamily="18" charset="0"/>
              <a:cs typeface="Arial" charset="0"/>
            </a:endParaRPr>
          </a:p>
          <a:p>
            <a:pPr marL="0" indent="0" algn="just">
              <a:lnSpc>
                <a:spcPct val="90000"/>
              </a:lnSpc>
              <a:buFontTx/>
              <a:buNone/>
            </a:pPr>
            <a:r>
              <a:rPr lang="ro-RO" altLang="en-US" dirty="0">
                <a:latin typeface="Cambria" panose="02040503050406030204" pitchFamily="18" charset="0"/>
                <a:ea typeface="Cambria" panose="02040503050406030204" pitchFamily="18" charset="0"/>
              </a:rPr>
              <a:t>În momentul supra-alocării putem fie interschimba pagini de pe disc, fie supra-scrie anumite pagini</a:t>
            </a:r>
            <a:r>
              <a:rPr lang="en-US" altLang="en-US" dirty="0">
                <a:latin typeface="Cambria" panose="02040503050406030204" pitchFamily="18" charset="0"/>
                <a:ea typeface="Cambria" panose="02040503050406030204" pitchFamily="18" charset="0"/>
                <a:cs typeface="Arial" charset="0"/>
              </a:rPr>
              <a:t>. </a:t>
            </a:r>
            <a:endParaRPr lang="ro-RO" altLang="en-US" dirty="0">
              <a:latin typeface="Cambria" panose="02040503050406030204" pitchFamily="18" charset="0"/>
              <a:ea typeface="Cambria" panose="02040503050406030204" pitchFamily="18" charset="0"/>
              <a:cs typeface="Arial" charset="0"/>
            </a:endParaRPr>
          </a:p>
          <a:p>
            <a:pPr marL="0" indent="0" algn="just">
              <a:lnSpc>
                <a:spcPct val="90000"/>
              </a:lnSpc>
              <a:buFontTx/>
              <a:buNone/>
            </a:pPr>
            <a:r>
              <a:rPr lang="ro-RO" altLang="en-US" dirty="0">
                <a:latin typeface="Cambria" panose="02040503050406030204" pitchFamily="18" charset="0"/>
                <a:ea typeface="Cambria" panose="02040503050406030204" pitchFamily="18" charset="0"/>
                <a:cs typeface="Arial" charset="0"/>
              </a:rPr>
              <a:t>Întrebarea este: </a:t>
            </a:r>
            <a:r>
              <a:rPr lang="en-US" altLang="en-US" dirty="0">
                <a:latin typeface="Cambria" panose="02040503050406030204" pitchFamily="18" charset="0"/>
                <a:ea typeface="Cambria" panose="02040503050406030204" pitchFamily="18" charset="0"/>
                <a:cs typeface="Arial" charset="0"/>
              </a:rPr>
              <a:t>“</a:t>
            </a:r>
            <a:r>
              <a:rPr lang="ro-RO" altLang="en-US" dirty="0">
                <a:latin typeface="Cambria" panose="02040503050406030204" pitchFamily="18" charset="0"/>
                <a:ea typeface="Cambria" panose="02040503050406030204" pitchFamily="18" charset="0"/>
              </a:rPr>
              <a:t>Ce pagini vor fi înlocuite</a:t>
            </a:r>
            <a:r>
              <a:rPr lang="ro-RO" altLang="en-US" dirty="0">
                <a:latin typeface="Cambria" panose="02040503050406030204" pitchFamily="18" charset="0"/>
                <a:ea typeface="Cambria" panose="02040503050406030204" pitchFamily="18" charset="0"/>
                <a:cs typeface="Arial" charset="0"/>
              </a:rPr>
              <a:t>,</a:t>
            </a:r>
            <a:r>
              <a:rPr lang="ro-RO" altLang="en-US" dirty="0">
                <a:latin typeface="Cambria" panose="02040503050406030204" pitchFamily="18" charset="0"/>
                <a:ea typeface="Cambria" panose="02040503050406030204" pitchFamily="18" charset="0"/>
              </a:rPr>
              <a:t> pentru a minimiza numărul de </a:t>
            </a:r>
            <a:r>
              <a:rPr lang="ro-RO" altLang="en-US" i="1" dirty="0">
                <a:latin typeface="Cambria" panose="02040503050406030204" pitchFamily="18" charset="0"/>
                <a:ea typeface="Cambria" panose="02040503050406030204" pitchFamily="18" charset="0"/>
              </a:rPr>
              <a:t>page faults</a:t>
            </a:r>
            <a:r>
              <a:rPr lang="ro-RO" altLang="en-US" dirty="0">
                <a:latin typeface="Cambria" panose="02040503050406030204" pitchFamily="18" charset="0"/>
                <a:ea typeface="Cambria" panose="02040503050406030204" pitchFamily="18" charset="0"/>
                <a:cs typeface="Arial" charset="0"/>
              </a:rPr>
              <a:t>?</a:t>
            </a:r>
            <a:r>
              <a:rPr lang="en-US" altLang="en-US" dirty="0">
                <a:latin typeface="Cambria" panose="02040503050406030204" pitchFamily="18" charset="0"/>
                <a:ea typeface="Cambria" panose="02040503050406030204" pitchFamily="18" charset="0"/>
                <a:cs typeface="Arial" charset="0"/>
              </a:rPr>
              <a:t>“</a:t>
            </a:r>
            <a:endParaRPr lang="ro-RO" altLang="en-US" dirty="0">
              <a:latin typeface="Cambria" panose="02040503050406030204" pitchFamily="18" charset="0"/>
              <a:ea typeface="Cambria" panose="02040503050406030204" pitchFamily="18" charset="0"/>
              <a:cs typeface="Arial" charset="0"/>
            </a:endParaRPr>
          </a:p>
          <a:p>
            <a:pPr marL="0" indent="0" algn="just">
              <a:lnSpc>
                <a:spcPct val="90000"/>
              </a:lnSpc>
              <a:buFontTx/>
              <a:buNone/>
            </a:pPr>
            <a:r>
              <a:rPr lang="ro-RO" altLang="en-US" dirty="0">
                <a:latin typeface="Cambria" panose="02040503050406030204" pitchFamily="18" charset="0"/>
                <a:ea typeface="Cambria" panose="02040503050406030204" pitchFamily="18" charset="0"/>
              </a:rPr>
              <a:t>Considerăm următorul exemplu drept şir de referinţă pentru câteva pagini de memorie ce vor fi executate</a:t>
            </a:r>
            <a:r>
              <a:rPr lang="en-US" altLang="en-US" dirty="0">
                <a:latin typeface="Cambria" panose="02040503050406030204" pitchFamily="18" charset="0"/>
                <a:ea typeface="Cambria" panose="02040503050406030204" pitchFamily="18" charset="0"/>
                <a:cs typeface="Arial" charset="0"/>
              </a:rPr>
              <a:t>:</a:t>
            </a:r>
          </a:p>
          <a:p>
            <a:pPr marL="0" indent="0">
              <a:lnSpc>
                <a:spcPct val="90000"/>
              </a:lnSpc>
              <a:buFontTx/>
              <a:buNone/>
            </a:pPr>
            <a:r>
              <a:rPr lang="ro-RO" altLang="en-US" dirty="0">
                <a:latin typeface="Cambria" panose="02040503050406030204" pitchFamily="18" charset="0"/>
                <a:ea typeface="Cambria" panose="02040503050406030204" pitchFamily="18" charset="0"/>
              </a:rPr>
              <a:t>Şir de referinţă</a:t>
            </a:r>
            <a:r>
              <a:rPr lang="en-US" altLang="en-US" dirty="0">
                <a:solidFill>
                  <a:schemeClr val="accent2"/>
                </a:solidFill>
                <a:latin typeface="Cambria" panose="02040503050406030204" pitchFamily="18" charset="0"/>
                <a:ea typeface="Cambria" panose="02040503050406030204" pitchFamily="18" charset="0"/>
              </a:rPr>
              <a:t>: </a:t>
            </a:r>
            <a:r>
              <a:rPr lang="en-US" altLang="en-US" dirty="0">
                <a:solidFill>
                  <a:srgbClr val="FF0000"/>
                </a:solidFill>
                <a:latin typeface="Cambria" panose="02040503050406030204" pitchFamily="18" charset="0"/>
                <a:ea typeface="Cambria" panose="02040503050406030204" pitchFamily="18" charset="0"/>
              </a:rPr>
              <a:t>1, 2, 3, 4, 1, 2, 5, 1, 2, 3, 4, 5</a:t>
            </a:r>
            <a:endParaRPr lang="en-US" altLang="en-US" dirty="0">
              <a:solidFill>
                <a:srgbClr val="FF0000"/>
              </a:solidFill>
              <a:latin typeface="Cambria" panose="02040503050406030204" pitchFamily="18" charset="0"/>
              <a:ea typeface="Cambria" panose="02040503050406030204" pitchFamily="18" charset="0"/>
              <a:cs typeface="Arial" charset="0"/>
            </a:endParaRPr>
          </a:p>
          <a:p>
            <a:pPr marL="0" indent="0" algn="just">
              <a:lnSpc>
                <a:spcPct val="90000"/>
              </a:lnSpc>
              <a:buFontTx/>
              <a:buNone/>
            </a:pPr>
            <a:r>
              <a:rPr lang="en-US" altLang="en-US" dirty="0">
                <a:latin typeface="Cambria" panose="02040503050406030204" pitchFamily="18" charset="0"/>
                <a:ea typeface="Cambria" panose="02040503050406030204" pitchFamily="18" charset="0"/>
                <a:cs typeface="Arial" charset="0"/>
              </a:rPr>
              <a:t> </a:t>
            </a:r>
          </a:p>
        </p:txBody>
      </p:sp>
      <p:sp>
        <p:nvSpPr>
          <p:cNvPr id="22532" name="Rectangle 8"/>
          <p:cNvSpPr>
            <a:spLocks noChangeArrowheads="1"/>
          </p:cNvSpPr>
          <p:nvPr/>
        </p:nvSpPr>
        <p:spPr bwMode="auto">
          <a:xfrm>
            <a:off x="754063" y="4051300"/>
            <a:ext cx="41910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just">
              <a:lnSpc>
                <a:spcPct val="90000"/>
              </a:lnSpc>
              <a:spcBef>
                <a:spcPct val="20000"/>
              </a:spcBef>
              <a:spcAft>
                <a:spcPct val="25000"/>
              </a:spcAft>
              <a:buClr>
                <a:schemeClr val="tx2"/>
              </a:buClr>
            </a:pPr>
            <a:r>
              <a:rPr lang="en-US" altLang="en-US" sz="2000" b="1" dirty="0">
                <a:solidFill>
                  <a:srgbClr val="FF0000"/>
                </a:solidFill>
                <a:latin typeface="Garamond" pitchFamily="18" charset="0"/>
                <a:cs typeface="Arial" charset="0"/>
              </a:rPr>
              <a:t>FIFO</a:t>
            </a:r>
            <a:r>
              <a:rPr lang="ro-RO" altLang="en-US" sz="2000" b="1" dirty="0">
                <a:solidFill>
                  <a:srgbClr val="FF0000"/>
                </a:solidFill>
                <a:latin typeface="Garamond" pitchFamily="18" charset="0"/>
                <a:cs typeface="Arial" charset="0"/>
              </a:rPr>
              <a:t> – caracteristici:</a:t>
            </a:r>
            <a:endParaRPr lang="en-US" altLang="en-US" sz="2000" b="1" dirty="0">
              <a:solidFill>
                <a:srgbClr val="FF0000"/>
              </a:solidFill>
              <a:latin typeface="Garamond" pitchFamily="18" charset="0"/>
              <a:cs typeface="Arial" charset="0"/>
            </a:endParaRPr>
          </a:p>
          <a:p>
            <a:pPr algn="just">
              <a:lnSpc>
                <a:spcPct val="90000"/>
              </a:lnSpc>
              <a:spcBef>
                <a:spcPct val="20000"/>
              </a:spcBef>
              <a:spcAft>
                <a:spcPct val="25000"/>
              </a:spcAft>
              <a:buClr>
                <a:schemeClr val="tx2"/>
              </a:buClr>
            </a:pPr>
            <a:r>
              <a:rPr lang="ro-RO" altLang="en-US" sz="2000" dirty="0">
                <a:latin typeface="Garamond" pitchFamily="18" charset="0"/>
              </a:rPr>
              <a:t>Uşor de implementat dpdv c</a:t>
            </a:r>
            <a:r>
              <a:rPr lang="ro-RO" altLang="en-US" sz="2000" dirty="0">
                <a:latin typeface="Garamond" pitchFamily="18" charset="0"/>
                <a:cs typeface="Arial" charset="0"/>
              </a:rPr>
              <a:t>onceptual</a:t>
            </a:r>
            <a:r>
              <a:rPr lang="ro-RO" altLang="en-US" sz="2000" dirty="0">
                <a:latin typeface="Garamond" pitchFamily="18" charset="0"/>
              </a:rPr>
              <a:t>.</a:t>
            </a:r>
          </a:p>
          <a:p>
            <a:pPr algn="just">
              <a:lnSpc>
                <a:spcPct val="90000"/>
              </a:lnSpc>
              <a:spcBef>
                <a:spcPct val="20000"/>
              </a:spcBef>
              <a:spcAft>
                <a:spcPct val="25000"/>
              </a:spcAft>
              <a:buClr>
                <a:schemeClr val="tx2"/>
              </a:buClr>
            </a:pPr>
            <a:r>
              <a:rPr lang="ro-RO" altLang="en-US" sz="2000" dirty="0">
                <a:latin typeface="Garamond" pitchFamily="18" charset="0"/>
              </a:rPr>
              <a:t>Se poate folosi fie un “</a:t>
            </a:r>
            <a:r>
              <a:rPr lang="en-US" altLang="en-US" sz="2000" dirty="0">
                <a:latin typeface="Garamond" pitchFamily="18" charset="0"/>
                <a:cs typeface="Arial" charset="0"/>
              </a:rPr>
              <a:t>time-stamp</a:t>
            </a:r>
            <a:r>
              <a:rPr lang="ro-RO" altLang="en-US" sz="2000" dirty="0">
                <a:latin typeface="Garamond" pitchFamily="18" charset="0"/>
              </a:rPr>
              <a:t>” pentru pagini, fie o </a:t>
            </a:r>
            <a:r>
              <a:rPr lang="ro-RO" altLang="en-US" sz="2000" dirty="0">
                <a:latin typeface="Garamond" pitchFamily="18" charset="0"/>
                <a:cs typeface="Arial" charset="0"/>
              </a:rPr>
              <a:t>organiz</a:t>
            </a:r>
            <a:r>
              <a:rPr lang="ro-RO" altLang="en-US" sz="2000" dirty="0">
                <a:latin typeface="Garamond" pitchFamily="18" charset="0"/>
              </a:rPr>
              <a:t>ar</a:t>
            </a:r>
            <a:r>
              <a:rPr lang="en-US" altLang="en-US" sz="2000" dirty="0">
                <a:latin typeface="Garamond" pitchFamily="18" charset="0"/>
                <a:cs typeface="Arial" charset="0"/>
              </a:rPr>
              <a:t>e </a:t>
            </a:r>
            <a:r>
              <a:rPr lang="ro-RO" altLang="en-US" sz="2000" dirty="0">
                <a:latin typeface="Garamond" pitchFamily="18" charset="0"/>
              </a:rPr>
              <a:t>într-o coadă</a:t>
            </a:r>
            <a:r>
              <a:rPr lang="en-US" altLang="en-US" sz="2000" dirty="0">
                <a:latin typeface="Garamond" pitchFamily="18" charset="0"/>
                <a:cs typeface="Arial" charset="0"/>
              </a:rPr>
              <a:t>. (</a:t>
            </a:r>
            <a:r>
              <a:rPr lang="ro-RO" altLang="en-US" sz="2000" dirty="0">
                <a:latin typeface="Garamond" pitchFamily="18" charset="0"/>
              </a:rPr>
              <a:t>Coada reprezintă implementarea cea mai uşoară</a:t>
            </a:r>
            <a:r>
              <a:rPr lang="en-US" altLang="en-US" sz="2000" dirty="0">
                <a:latin typeface="Garamond" pitchFamily="18" charset="0"/>
                <a:cs typeface="Arial" charset="0"/>
              </a:rPr>
              <a:t>)</a:t>
            </a:r>
            <a:r>
              <a:rPr lang="ro-RO" altLang="en-US" sz="2000" dirty="0">
                <a:latin typeface="Garamond" pitchFamily="18" charset="0"/>
                <a:cs typeface="Arial" charset="0"/>
              </a:rPr>
              <a:t>.</a:t>
            </a:r>
            <a:endParaRPr lang="en-US" altLang="en-US" sz="2000" dirty="0">
              <a:latin typeface="Garamond" pitchFamily="18" charset="0"/>
              <a:cs typeface="Arial" charset="0"/>
            </a:endParaRPr>
          </a:p>
        </p:txBody>
      </p:sp>
      <p:sp>
        <p:nvSpPr>
          <p:cNvPr id="22533" name="Rectangle 9"/>
          <p:cNvSpPr>
            <a:spLocks noChangeArrowheads="1"/>
          </p:cNvSpPr>
          <p:nvPr/>
        </p:nvSpPr>
        <p:spPr bwMode="auto">
          <a:xfrm>
            <a:off x="5626100" y="3905250"/>
            <a:ext cx="3810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1</a:t>
            </a:r>
          </a:p>
        </p:txBody>
      </p:sp>
      <p:sp>
        <p:nvSpPr>
          <p:cNvPr id="22534" name="Rectangle 10"/>
          <p:cNvSpPr>
            <a:spLocks noChangeArrowheads="1"/>
          </p:cNvSpPr>
          <p:nvPr/>
        </p:nvSpPr>
        <p:spPr bwMode="auto">
          <a:xfrm>
            <a:off x="5626100" y="4362450"/>
            <a:ext cx="3810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2</a:t>
            </a:r>
          </a:p>
        </p:txBody>
      </p:sp>
      <p:sp>
        <p:nvSpPr>
          <p:cNvPr id="22535" name="Rectangle 11"/>
          <p:cNvSpPr>
            <a:spLocks noChangeArrowheads="1"/>
          </p:cNvSpPr>
          <p:nvPr/>
        </p:nvSpPr>
        <p:spPr bwMode="auto">
          <a:xfrm>
            <a:off x="5626100" y="4819650"/>
            <a:ext cx="3810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3</a:t>
            </a:r>
          </a:p>
        </p:txBody>
      </p:sp>
      <p:sp>
        <p:nvSpPr>
          <p:cNvPr id="22536" name="Text Box 15"/>
          <p:cNvSpPr txBox="1">
            <a:spLocks noChangeArrowheads="1"/>
          </p:cNvSpPr>
          <p:nvPr/>
        </p:nvSpPr>
        <p:spPr bwMode="auto">
          <a:xfrm>
            <a:off x="6092825" y="3976688"/>
            <a:ext cx="29210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5</a:t>
            </a:r>
          </a:p>
        </p:txBody>
      </p:sp>
      <p:sp>
        <p:nvSpPr>
          <p:cNvPr id="22537" name="Text Box 16"/>
          <p:cNvSpPr txBox="1">
            <a:spLocks noChangeArrowheads="1"/>
          </p:cNvSpPr>
          <p:nvPr/>
        </p:nvSpPr>
        <p:spPr bwMode="auto">
          <a:xfrm>
            <a:off x="6092825" y="4419600"/>
            <a:ext cx="2921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1</a:t>
            </a:r>
          </a:p>
        </p:txBody>
      </p:sp>
      <p:sp>
        <p:nvSpPr>
          <p:cNvPr id="22538" name="Text Box 17"/>
          <p:cNvSpPr txBox="1">
            <a:spLocks noChangeArrowheads="1"/>
          </p:cNvSpPr>
          <p:nvPr/>
        </p:nvSpPr>
        <p:spPr bwMode="auto">
          <a:xfrm>
            <a:off x="6092825" y="4895850"/>
            <a:ext cx="2921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2</a:t>
            </a:r>
          </a:p>
        </p:txBody>
      </p:sp>
      <p:sp>
        <p:nvSpPr>
          <p:cNvPr id="22539" name="Text Box 18"/>
          <p:cNvSpPr txBox="1">
            <a:spLocks noChangeArrowheads="1"/>
          </p:cNvSpPr>
          <p:nvPr/>
        </p:nvSpPr>
        <p:spPr bwMode="auto">
          <a:xfrm>
            <a:off x="6473825" y="3976688"/>
            <a:ext cx="292100"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4</a:t>
            </a:r>
          </a:p>
        </p:txBody>
      </p:sp>
      <p:sp>
        <p:nvSpPr>
          <p:cNvPr id="22540" name="Text Box 19"/>
          <p:cNvSpPr txBox="1">
            <a:spLocks noChangeArrowheads="1"/>
          </p:cNvSpPr>
          <p:nvPr/>
        </p:nvSpPr>
        <p:spPr bwMode="auto">
          <a:xfrm>
            <a:off x="6473825" y="4438650"/>
            <a:ext cx="2921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5</a:t>
            </a:r>
          </a:p>
        </p:txBody>
      </p:sp>
      <p:sp>
        <p:nvSpPr>
          <p:cNvPr id="22541" name="Text Box 20"/>
          <p:cNvSpPr txBox="1">
            <a:spLocks noChangeArrowheads="1"/>
          </p:cNvSpPr>
          <p:nvPr/>
        </p:nvSpPr>
        <p:spPr bwMode="auto">
          <a:xfrm>
            <a:off x="6855415" y="4418291"/>
            <a:ext cx="1624420"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10 </a:t>
            </a:r>
            <a:r>
              <a:rPr lang="ro-RO" altLang="en-US" sz="1800" dirty="0">
                <a:solidFill>
                  <a:srgbClr val="FF0000"/>
                </a:solidFill>
                <a:latin typeface="Garamond" pitchFamily="18" charset="0"/>
              </a:rPr>
              <a:t>“</a:t>
            </a:r>
            <a:r>
              <a:rPr lang="en-US" altLang="en-US" sz="1800" dirty="0">
                <a:solidFill>
                  <a:srgbClr val="FF0000"/>
                </a:solidFill>
                <a:latin typeface="Garamond" pitchFamily="18" charset="0"/>
              </a:rPr>
              <a:t>page faults</a:t>
            </a:r>
            <a:r>
              <a:rPr lang="ro-RO" altLang="en-US" sz="1800" dirty="0">
                <a:solidFill>
                  <a:srgbClr val="FF0000"/>
                </a:solidFill>
                <a:latin typeface="Garamond" pitchFamily="18" charset="0"/>
              </a:rPr>
              <a:t>”</a:t>
            </a:r>
            <a:endParaRPr lang="en-US" altLang="en-US" sz="1800" dirty="0">
              <a:solidFill>
                <a:srgbClr val="FF0000"/>
              </a:solidFill>
              <a:latin typeface="Garamond" pitchFamily="18" charset="0"/>
            </a:endParaRPr>
          </a:p>
        </p:txBody>
      </p:sp>
      <p:sp>
        <p:nvSpPr>
          <p:cNvPr id="22542" name="Rectangle 21"/>
          <p:cNvSpPr>
            <a:spLocks noChangeArrowheads="1"/>
          </p:cNvSpPr>
          <p:nvPr/>
        </p:nvSpPr>
        <p:spPr bwMode="auto">
          <a:xfrm>
            <a:off x="5626100" y="5276850"/>
            <a:ext cx="3810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4</a:t>
            </a:r>
          </a:p>
        </p:txBody>
      </p:sp>
      <p:sp>
        <p:nvSpPr>
          <p:cNvPr id="22543" name="Text Box 23"/>
          <p:cNvSpPr txBox="1">
            <a:spLocks noChangeArrowheads="1"/>
          </p:cNvSpPr>
          <p:nvPr/>
        </p:nvSpPr>
        <p:spPr bwMode="auto">
          <a:xfrm>
            <a:off x="6092825" y="5353050"/>
            <a:ext cx="2921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3</a:t>
            </a:r>
          </a:p>
        </p:txBody>
      </p:sp>
      <p:sp>
        <p:nvSpPr>
          <p:cNvPr id="22544" name="Text Box 24"/>
          <p:cNvSpPr txBox="1">
            <a:spLocks noChangeArrowheads="1"/>
          </p:cNvSpPr>
          <p:nvPr/>
        </p:nvSpPr>
        <p:spPr bwMode="auto">
          <a:xfrm>
            <a:off x="5249863" y="5842000"/>
            <a:ext cx="3663182" cy="31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nSpc>
                <a:spcPct val="90000"/>
              </a:lnSpc>
            </a:pPr>
            <a:r>
              <a:rPr lang="ro-RO" altLang="en-US" sz="1600" dirty="0">
                <a:latin typeface="Garamond" pitchFamily="18" charset="0"/>
              </a:rPr>
              <a:t>Şir de referinţă</a:t>
            </a:r>
            <a:r>
              <a:rPr lang="en-US" altLang="en-US" sz="1600" dirty="0">
                <a:solidFill>
                  <a:schemeClr val="accent2"/>
                </a:solidFill>
                <a:latin typeface="Garamond" pitchFamily="18" charset="0"/>
              </a:rPr>
              <a:t>: </a:t>
            </a:r>
            <a:r>
              <a:rPr lang="en-US" altLang="en-US" sz="1600" dirty="0">
                <a:solidFill>
                  <a:srgbClr val="FF0000"/>
                </a:solidFill>
                <a:latin typeface="Garamond" pitchFamily="18" charset="0"/>
              </a:rPr>
              <a:t>1, 2, 3, 4, 1, 2, 5, 1, 2, 3, 4, 5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ro-RO" altLang="en-US" sz="2500" dirty="0">
                <a:solidFill>
                  <a:srgbClr val="FF0000"/>
                </a:solidFill>
                <a:latin typeface="Cambria" panose="02040503050406030204" pitchFamily="18" charset="0"/>
                <a:ea typeface="Cambria" panose="02040503050406030204" pitchFamily="18" charset="0"/>
              </a:rPr>
              <a:t>Algoritmi de înlocuire a paginilor: Înlocui</a:t>
            </a:r>
            <a:r>
              <a:rPr lang="en-US" altLang="en-US" sz="2500" dirty="0">
                <a:solidFill>
                  <a:srgbClr val="FF0000"/>
                </a:solidFill>
                <a:latin typeface="Cambria" panose="02040503050406030204" pitchFamily="18" charset="0"/>
                <a:ea typeface="Cambria" panose="02040503050406030204" pitchFamily="18" charset="0"/>
              </a:rPr>
              <a:t>rea </a:t>
            </a:r>
            <a:r>
              <a:rPr lang="ro-RO" altLang="en-US" sz="2500" dirty="0">
                <a:solidFill>
                  <a:srgbClr val="FF0000"/>
                </a:solidFill>
                <a:latin typeface="Cambria" panose="02040503050406030204" pitchFamily="18" charset="0"/>
                <a:ea typeface="Cambria" panose="02040503050406030204" pitchFamily="18" charset="0"/>
              </a:rPr>
              <a:t>optimă</a:t>
            </a:r>
            <a:endParaRPr lang="en-US" altLang="en-US" sz="2500" dirty="0">
              <a:solidFill>
                <a:srgbClr val="FF0000"/>
              </a:solidFill>
              <a:latin typeface="Cambria" panose="02040503050406030204" pitchFamily="18" charset="0"/>
              <a:ea typeface="Cambria" panose="02040503050406030204" pitchFamily="18" charset="0"/>
            </a:endParaRPr>
          </a:p>
        </p:txBody>
      </p:sp>
      <p:sp>
        <p:nvSpPr>
          <p:cNvPr id="23555" name="Rectangle 21"/>
          <p:cNvSpPr>
            <a:spLocks noGrp="1" noChangeArrowheads="1"/>
          </p:cNvSpPr>
          <p:nvPr>
            <p:ph type="body" idx="1"/>
          </p:nvPr>
        </p:nvSpPr>
        <p:spPr>
          <a:xfrm>
            <a:off x="703263" y="1279525"/>
            <a:ext cx="8440737" cy="1981200"/>
          </a:xfrm>
          <a:noFill/>
        </p:spPr>
        <p:txBody>
          <a:bodyPr/>
          <a:lstStyle/>
          <a:p>
            <a:pPr marL="457200" lvl="1" indent="0" algn="just">
              <a:lnSpc>
                <a:spcPct val="90000"/>
              </a:lnSpc>
              <a:buClr>
                <a:schemeClr val="tx1"/>
              </a:buClr>
              <a:buNone/>
            </a:pPr>
            <a:r>
              <a:rPr lang="ro-RO" altLang="en-US" sz="2000" b="1" dirty="0">
                <a:latin typeface="Cambria" panose="02040503050406030204" pitchFamily="18" charset="0"/>
                <a:ea typeface="Cambria" panose="02040503050406030204" pitchFamily="18" charset="0"/>
              </a:rPr>
              <a:t>2. Algoritmul de înlocuire optimă</a:t>
            </a:r>
            <a:endParaRPr lang="en-US" altLang="en-US" sz="2000" dirty="0">
              <a:latin typeface="Cambria" panose="02040503050406030204" pitchFamily="18" charset="0"/>
              <a:ea typeface="Cambria" panose="02040503050406030204" pitchFamily="18" charset="0"/>
              <a:cs typeface="Arial" charset="0"/>
            </a:endParaRPr>
          </a:p>
          <a:p>
            <a:pPr lvl="1" algn="just">
              <a:lnSpc>
                <a:spcPct val="90000"/>
              </a:lnSpc>
              <a:buClr>
                <a:schemeClr val="tx1"/>
              </a:buClr>
              <a:buFontTx/>
              <a:buChar char="•"/>
            </a:pPr>
            <a:r>
              <a:rPr lang="ro-RO" altLang="en-US" sz="2000" dirty="0">
                <a:latin typeface="Cambria" panose="02040503050406030204" pitchFamily="18" charset="0"/>
                <a:ea typeface="Cambria" panose="02040503050406030204" pitchFamily="18" charset="0"/>
              </a:rPr>
              <a:t>Reprezintă o politică de înlocuire a paginilor care au cea mai mică rată “</a:t>
            </a:r>
            <a:r>
              <a:rPr lang="en-US" altLang="en-US" sz="2000" dirty="0">
                <a:latin typeface="Cambria" panose="02040503050406030204" pitchFamily="18" charset="0"/>
                <a:ea typeface="Cambria" panose="02040503050406030204" pitchFamily="18" charset="0"/>
                <a:cs typeface="Arial" charset="0"/>
              </a:rPr>
              <a:t>page fault</a:t>
            </a:r>
            <a:r>
              <a:rPr lang="ro-RO" altLang="en-US" sz="2000" dirty="0">
                <a:latin typeface="Cambria" panose="02040503050406030204" pitchFamily="18" charset="0"/>
                <a:ea typeface="Cambria" panose="02040503050406030204" pitchFamily="18" charset="0"/>
              </a:rPr>
              <a:t>”</a:t>
            </a:r>
            <a:r>
              <a:rPr lang="en-US" altLang="en-US" sz="2000" dirty="0">
                <a:latin typeface="Cambria" panose="02040503050406030204" pitchFamily="18" charset="0"/>
                <a:ea typeface="Cambria" panose="02040503050406030204" pitchFamily="18" charset="0"/>
                <a:cs typeface="Arial" charset="0"/>
              </a:rPr>
              <a:t>.</a:t>
            </a:r>
          </a:p>
          <a:p>
            <a:pPr lvl="1" algn="just">
              <a:lnSpc>
                <a:spcPct val="90000"/>
              </a:lnSpc>
              <a:buClr>
                <a:schemeClr val="tx1"/>
              </a:buClr>
              <a:buFontTx/>
              <a:buChar char="•"/>
            </a:pPr>
            <a:r>
              <a:rPr lang="ro-RO" altLang="en-US" sz="2000" dirty="0">
                <a:latin typeface="Cambria" panose="02040503050406030204" pitchFamily="18" charset="0"/>
                <a:ea typeface="Cambria" panose="02040503050406030204" pitchFamily="18" charset="0"/>
                <a:cs typeface="Arial" charset="0"/>
              </a:rPr>
              <a:t>Algori</a:t>
            </a:r>
            <a:r>
              <a:rPr lang="ro-RO" altLang="en-US" sz="2000" dirty="0">
                <a:latin typeface="Cambria" panose="02040503050406030204" pitchFamily="18" charset="0"/>
                <a:ea typeface="Cambria" panose="02040503050406030204" pitchFamily="18" charset="0"/>
              </a:rPr>
              <a:t>tm</a:t>
            </a:r>
            <a:r>
              <a:rPr lang="en-US" altLang="en-US" sz="2000" dirty="0">
                <a:latin typeface="Cambria" panose="02040503050406030204" pitchFamily="18" charset="0"/>
                <a:ea typeface="Cambria" panose="02040503050406030204" pitchFamily="18" charset="0"/>
                <a:cs typeface="Arial" charset="0"/>
              </a:rPr>
              <a:t>: </a:t>
            </a:r>
            <a:r>
              <a:rPr lang="ro-RO" altLang="en-US" sz="2000" dirty="0">
                <a:latin typeface="Cambria" panose="02040503050406030204" pitchFamily="18" charset="0"/>
                <a:ea typeface="Cambria" panose="02040503050406030204" pitchFamily="18" charset="0"/>
              </a:rPr>
              <a:t>se înlocuieşte pagina care nu va fi utilizată pentru cea mai lungă perioadă de timp</a:t>
            </a:r>
            <a:r>
              <a:rPr lang="en-US" altLang="en-US" sz="2000" dirty="0">
                <a:latin typeface="Cambria" panose="02040503050406030204" pitchFamily="18" charset="0"/>
                <a:ea typeface="Cambria" panose="02040503050406030204" pitchFamily="18" charset="0"/>
                <a:cs typeface="Arial" charset="0"/>
              </a:rPr>
              <a:t>.</a:t>
            </a:r>
          </a:p>
          <a:p>
            <a:pPr lvl="1" algn="just">
              <a:lnSpc>
                <a:spcPct val="90000"/>
              </a:lnSpc>
              <a:buClr>
                <a:schemeClr val="tx1"/>
              </a:buClr>
              <a:buFontTx/>
              <a:buChar char="•"/>
            </a:pPr>
            <a:r>
              <a:rPr lang="ro-RO" altLang="en-US" sz="2000" dirty="0">
                <a:latin typeface="Cambria" panose="02040503050406030204" pitchFamily="18" charset="0"/>
                <a:ea typeface="Cambria" panose="02040503050406030204" pitchFamily="18" charset="0"/>
                <a:cs typeface="Arial" charset="0"/>
              </a:rPr>
              <a:t>Imposib</a:t>
            </a:r>
            <a:r>
              <a:rPr lang="ro-RO" altLang="en-US" sz="2000" dirty="0">
                <a:latin typeface="Cambria" panose="02040503050406030204" pitchFamily="18" charset="0"/>
                <a:ea typeface="Cambria" panose="02040503050406030204" pitchFamily="18" charset="0"/>
              </a:rPr>
              <a:t>i</a:t>
            </a:r>
            <a:r>
              <a:rPr lang="en-US" altLang="en-US" sz="2000" dirty="0">
                <a:latin typeface="Cambria" panose="02040503050406030204" pitchFamily="18" charset="0"/>
                <a:ea typeface="Cambria" panose="02040503050406030204" pitchFamily="18" charset="0"/>
                <a:cs typeface="Arial" charset="0"/>
              </a:rPr>
              <a:t>l</a:t>
            </a:r>
            <a:r>
              <a:rPr lang="ro-RO" altLang="en-US" sz="2000" dirty="0">
                <a:latin typeface="Cambria" panose="02040503050406030204" pitchFamily="18" charset="0"/>
                <a:ea typeface="Cambria" panose="02040503050406030204" pitchFamily="18" charset="0"/>
              </a:rPr>
              <a:t> de implementat în practică</a:t>
            </a:r>
            <a:r>
              <a:rPr lang="en-US" altLang="en-US" sz="2000" dirty="0">
                <a:latin typeface="Cambria" panose="02040503050406030204" pitchFamily="18" charset="0"/>
                <a:ea typeface="Cambria" panose="02040503050406030204" pitchFamily="18" charset="0"/>
                <a:cs typeface="Arial" charset="0"/>
              </a:rPr>
              <a:t>.   </a:t>
            </a:r>
          </a:p>
        </p:txBody>
      </p:sp>
      <p:grpSp>
        <p:nvGrpSpPr>
          <p:cNvPr id="23556" name="Group 30"/>
          <p:cNvGrpSpPr>
            <a:grpSpLocks/>
          </p:cNvGrpSpPr>
          <p:nvPr/>
        </p:nvGrpSpPr>
        <p:grpSpPr bwMode="auto">
          <a:xfrm>
            <a:off x="2057400" y="3421062"/>
            <a:ext cx="5041900" cy="2535238"/>
            <a:chOff x="3053" y="2354"/>
            <a:chExt cx="2308" cy="1425"/>
          </a:xfrm>
        </p:grpSpPr>
        <p:sp>
          <p:nvSpPr>
            <p:cNvPr id="23557" name="Rectangle 22"/>
            <p:cNvSpPr>
              <a:spLocks noChangeArrowheads="1"/>
            </p:cNvSpPr>
            <p:nvPr/>
          </p:nvSpPr>
          <p:spPr bwMode="auto">
            <a:xfrm>
              <a:off x="3095" y="2354"/>
              <a:ext cx="225"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1</a:t>
              </a:r>
            </a:p>
          </p:txBody>
        </p:sp>
        <p:sp>
          <p:nvSpPr>
            <p:cNvPr id="23558" name="Rectangle 23"/>
            <p:cNvSpPr>
              <a:spLocks noChangeArrowheads="1"/>
            </p:cNvSpPr>
            <p:nvPr/>
          </p:nvSpPr>
          <p:spPr bwMode="auto">
            <a:xfrm>
              <a:off x="3095" y="2642"/>
              <a:ext cx="225"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2</a:t>
              </a:r>
            </a:p>
          </p:txBody>
        </p:sp>
        <p:sp>
          <p:nvSpPr>
            <p:cNvPr id="23559" name="Rectangle 24"/>
            <p:cNvSpPr>
              <a:spLocks noChangeArrowheads="1"/>
            </p:cNvSpPr>
            <p:nvPr/>
          </p:nvSpPr>
          <p:spPr bwMode="auto">
            <a:xfrm>
              <a:off x="3095" y="2930"/>
              <a:ext cx="225"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3</a:t>
              </a:r>
            </a:p>
          </p:txBody>
        </p:sp>
        <p:sp>
          <p:nvSpPr>
            <p:cNvPr id="23560" name="Text Box 25"/>
            <p:cNvSpPr txBox="1">
              <a:spLocks noChangeArrowheads="1"/>
            </p:cNvSpPr>
            <p:nvPr/>
          </p:nvSpPr>
          <p:spPr bwMode="auto">
            <a:xfrm>
              <a:off x="3380" y="2399"/>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4</a:t>
              </a:r>
            </a:p>
          </p:txBody>
        </p:sp>
        <p:sp>
          <p:nvSpPr>
            <p:cNvPr id="23561" name="Text Box 26"/>
            <p:cNvSpPr txBox="1">
              <a:spLocks noChangeArrowheads="1"/>
            </p:cNvSpPr>
            <p:nvPr/>
          </p:nvSpPr>
          <p:spPr bwMode="auto">
            <a:xfrm>
              <a:off x="3918" y="2677"/>
              <a:ext cx="955" cy="23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6 </a:t>
              </a:r>
              <a:r>
                <a:rPr lang="ro-RO" altLang="en-US" sz="1800" dirty="0">
                  <a:solidFill>
                    <a:srgbClr val="FF0000"/>
                  </a:solidFill>
                  <a:latin typeface="Garamond" pitchFamily="18" charset="0"/>
                </a:rPr>
                <a:t>“</a:t>
              </a:r>
              <a:r>
                <a:rPr lang="en-US" altLang="en-US" sz="1800" dirty="0">
                  <a:solidFill>
                    <a:srgbClr val="FF0000"/>
                  </a:solidFill>
                  <a:latin typeface="Garamond" pitchFamily="18" charset="0"/>
                </a:rPr>
                <a:t>page faults</a:t>
              </a:r>
              <a:r>
                <a:rPr lang="ro-RO" altLang="en-US" sz="1800" dirty="0">
                  <a:solidFill>
                    <a:srgbClr val="FF0000"/>
                  </a:solidFill>
                  <a:latin typeface="Garamond" pitchFamily="18" charset="0"/>
                </a:rPr>
                <a:t>”</a:t>
              </a:r>
              <a:endParaRPr lang="en-US" altLang="en-US" sz="1800" dirty="0">
                <a:solidFill>
                  <a:srgbClr val="FF0000"/>
                </a:solidFill>
                <a:latin typeface="Garamond" pitchFamily="18" charset="0"/>
              </a:endParaRPr>
            </a:p>
          </p:txBody>
        </p:sp>
        <p:sp>
          <p:nvSpPr>
            <p:cNvPr id="23562" name="Rectangle 27"/>
            <p:cNvSpPr>
              <a:spLocks noChangeArrowheads="1"/>
            </p:cNvSpPr>
            <p:nvPr/>
          </p:nvSpPr>
          <p:spPr bwMode="auto">
            <a:xfrm>
              <a:off x="3095" y="3218"/>
              <a:ext cx="225"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4</a:t>
              </a:r>
            </a:p>
          </p:txBody>
        </p:sp>
        <p:sp>
          <p:nvSpPr>
            <p:cNvPr id="23563" name="Text Box 28"/>
            <p:cNvSpPr txBox="1">
              <a:spLocks noChangeArrowheads="1"/>
            </p:cNvSpPr>
            <p:nvPr/>
          </p:nvSpPr>
          <p:spPr bwMode="auto">
            <a:xfrm>
              <a:off x="3380" y="3266"/>
              <a:ext cx="184" cy="23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5</a:t>
              </a:r>
            </a:p>
          </p:txBody>
        </p:sp>
        <p:sp>
          <p:nvSpPr>
            <p:cNvPr id="23564" name="Text Box 29"/>
            <p:cNvSpPr txBox="1">
              <a:spLocks noChangeArrowheads="1"/>
            </p:cNvSpPr>
            <p:nvPr/>
          </p:nvSpPr>
          <p:spPr bwMode="auto">
            <a:xfrm>
              <a:off x="3053" y="3580"/>
              <a:ext cx="2308" cy="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nSpc>
                  <a:spcPct val="90000"/>
                </a:lnSpc>
              </a:pPr>
              <a:r>
                <a:rPr lang="ro-RO" altLang="en-US" sz="1600" dirty="0">
                  <a:latin typeface="Garamond" pitchFamily="18" charset="0"/>
                </a:rPr>
                <a:t>Şir de referinţă</a:t>
              </a:r>
              <a:r>
                <a:rPr lang="en-US" altLang="en-US" sz="1600" dirty="0">
                  <a:solidFill>
                    <a:srgbClr val="FF0000"/>
                  </a:solidFill>
                  <a:latin typeface="Garamond" pitchFamily="18" charset="0"/>
                </a:rPr>
                <a:t>: 1, 2, 3, 4, 1, 2, 5, 1, 2, 3, 4, 5</a:t>
              </a:r>
            </a:p>
          </p:txBody>
        </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o-RO" altLang="en-US" sz="2500" dirty="0">
                <a:solidFill>
                  <a:srgbClr val="FF0000"/>
                </a:solidFill>
                <a:latin typeface="Cambria" panose="02040503050406030204" pitchFamily="18" charset="0"/>
                <a:ea typeface="Cambria" panose="02040503050406030204" pitchFamily="18" charset="0"/>
              </a:rPr>
              <a:t>Algoritmi de înlocuire a paginilor: </a:t>
            </a:r>
            <a:br>
              <a:rPr lang="ro-RO" altLang="en-US" sz="2500" dirty="0">
                <a:solidFill>
                  <a:srgbClr val="FF0000"/>
                </a:solidFill>
                <a:latin typeface="Cambria" panose="02040503050406030204" pitchFamily="18" charset="0"/>
                <a:ea typeface="Cambria" panose="02040503050406030204" pitchFamily="18" charset="0"/>
              </a:rPr>
            </a:br>
            <a:r>
              <a:rPr lang="ro-RO" altLang="en-US" sz="2500" dirty="0" err="1">
                <a:solidFill>
                  <a:srgbClr val="FF0000"/>
                </a:solidFill>
                <a:latin typeface="Cambria" panose="02040503050406030204" pitchFamily="18" charset="0"/>
                <a:ea typeface="Cambria" panose="02040503050406030204" pitchFamily="18" charset="0"/>
              </a:rPr>
              <a:t>Least</a:t>
            </a:r>
            <a:r>
              <a:rPr lang="ro-RO" altLang="en-US" sz="2500" dirty="0">
                <a:solidFill>
                  <a:srgbClr val="FF0000"/>
                </a:solidFill>
                <a:latin typeface="Cambria" panose="02040503050406030204" pitchFamily="18" charset="0"/>
                <a:ea typeface="Cambria" panose="02040503050406030204" pitchFamily="18" charset="0"/>
              </a:rPr>
              <a:t> </a:t>
            </a:r>
            <a:r>
              <a:rPr lang="ro-RO" altLang="en-US" sz="2500" dirty="0" err="1">
                <a:solidFill>
                  <a:srgbClr val="FF0000"/>
                </a:solidFill>
                <a:latin typeface="Cambria" panose="02040503050406030204" pitchFamily="18" charset="0"/>
                <a:ea typeface="Cambria" panose="02040503050406030204" pitchFamily="18" charset="0"/>
              </a:rPr>
              <a:t>Recently</a:t>
            </a:r>
            <a:r>
              <a:rPr lang="ro-RO" altLang="en-US" sz="2500" dirty="0">
                <a:solidFill>
                  <a:srgbClr val="FF0000"/>
                </a:solidFill>
                <a:latin typeface="Cambria" panose="02040503050406030204" pitchFamily="18" charset="0"/>
                <a:ea typeface="Cambria" panose="02040503050406030204" pitchFamily="18" charset="0"/>
              </a:rPr>
              <a:t> </a:t>
            </a:r>
            <a:r>
              <a:rPr lang="ro-RO" altLang="en-US" sz="2500" dirty="0" err="1">
                <a:solidFill>
                  <a:srgbClr val="FF0000"/>
                </a:solidFill>
                <a:latin typeface="Cambria" panose="02040503050406030204" pitchFamily="18" charset="0"/>
                <a:ea typeface="Cambria" panose="02040503050406030204" pitchFamily="18" charset="0"/>
              </a:rPr>
              <a:t>Used</a:t>
            </a:r>
            <a:r>
              <a:rPr lang="ro-RO" altLang="en-US" sz="2500" dirty="0">
                <a:solidFill>
                  <a:srgbClr val="FF0000"/>
                </a:solidFill>
                <a:latin typeface="Cambria" panose="02040503050406030204" pitchFamily="18" charset="0"/>
                <a:ea typeface="Cambria" panose="02040503050406030204" pitchFamily="18" charset="0"/>
              </a:rPr>
              <a:t> (LRU)</a:t>
            </a:r>
            <a:endParaRPr lang="en-US" altLang="en-US" sz="2500" dirty="0">
              <a:latin typeface="Garamond" pitchFamily="18" charset="0"/>
            </a:endParaRPr>
          </a:p>
        </p:txBody>
      </p:sp>
      <p:sp>
        <p:nvSpPr>
          <p:cNvPr id="24579" name="Rectangle 12"/>
          <p:cNvSpPr>
            <a:spLocks noGrp="1" noChangeArrowheads="1"/>
          </p:cNvSpPr>
          <p:nvPr>
            <p:ph type="body" idx="1"/>
          </p:nvPr>
        </p:nvSpPr>
        <p:spPr>
          <a:xfrm>
            <a:off x="0" y="1196976"/>
            <a:ext cx="9144000" cy="2364984"/>
          </a:xfrm>
          <a:noFill/>
        </p:spPr>
        <p:txBody>
          <a:bodyPr/>
          <a:lstStyle/>
          <a:p>
            <a:pPr marL="457200" lvl="1" indent="0" algn="just">
              <a:spcBef>
                <a:spcPct val="15000"/>
              </a:spcBef>
              <a:spcAft>
                <a:spcPct val="15000"/>
              </a:spcAft>
              <a:buNone/>
            </a:pPr>
            <a:r>
              <a:rPr lang="ro-RO" altLang="en-US" sz="2000" b="1" dirty="0">
                <a:latin typeface="Cambria" panose="02040503050406030204" pitchFamily="18" charset="0"/>
                <a:ea typeface="Cambria" panose="02040503050406030204" pitchFamily="18" charset="0"/>
              </a:rPr>
              <a:t>3. Algoritmul </a:t>
            </a:r>
            <a:r>
              <a:rPr lang="ro-RO" altLang="en-US" sz="2000" b="1" i="1" dirty="0" err="1">
                <a:latin typeface="Cambria" panose="02040503050406030204" pitchFamily="18" charset="0"/>
                <a:ea typeface="Cambria" panose="02040503050406030204" pitchFamily="18" charset="0"/>
              </a:rPr>
              <a:t>Least</a:t>
            </a:r>
            <a:r>
              <a:rPr lang="ro-RO" altLang="en-US" sz="2000" b="1" i="1" dirty="0">
                <a:latin typeface="Cambria" panose="02040503050406030204" pitchFamily="18" charset="0"/>
                <a:ea typeface="Cambria" panose="02040503050406030204" pitchFamily="18" charset="0"/>
              </a:rPr>
              <a:t> </a:t>
            </a:r>
            <a:r>
              <a:rPr lang="ro-RO" altLang="en-US" sz="2000" b="1" i="1" dirty="0" err="1">
                <a:latin typeface="Cambria" panose="02040503050406030204" pitchFamily="18" charset="0"/>
                <a:ea typeface="Cambria" panose="02040503050406030204" pitchFamily="18" charset="0"/>
              </a:rPr>
              <a:t>Recently</a:t>
            </a:r>
            <a:r>
              <a:rPr lang="ro-RO" altLang="en-US" sz="2000" b="1" i="1" dirty="0">
                <a:latin typeface="Cambria" panose="02040503050406030204" pitchFamily="18" charset="0"/>
                <a:ea typeface="Cambria" panose="02040503050406030204" pitchFamily="18" charset="0"/>
              </a:rPr>
              <a:t> </a:t>
            </a:r>
            <a:r>
              <a:rPr lang="ro-RO" altLang="en-US" sz="2000" b="1" i="1" dirty="0" err="1">
                <a:latin typeface="Cambria" panose="02040503050406030204" pitchFamily="18" charset="0"/>
                <a:ea typeface="Cambria" panose="02040503050406030204" pitchFamily="18" charset="0"/>
              </a:rPr>
              <a:t>Used</a:t>
            </a:r>
            <a:r>
              <a:rPr lang="ro-RO" altLang="en-US" sz="2000" b="1" i="1" dirty="0">
                <a:latin typeface="Cambria" panose="02040503050406030204" pitchFamily="18" charset="0"/>
                <a:ea typeface="Cambria" panose="02040503050406030204" pitchFamily="18" charset="0"/>
              </a:rPr>
              <a:t> (LRU)</a:t>
            </a:r>
            <a:endParaRPr lang="en-US" altLang="en-US" sz="2000" i="1" dirty="0">
              <a:latin typeface="Cambria" panose="02040503050406030204" pitchFamily="18" charset="0"/>
              <a:ea typeface="Cambria" panose="02040503050406030204" pitchFamily="18" charset="0"/>
              <a:cs typeface="Arial" charset="0"/>
            </a:endParaRPr>
          </a:p>
          <a:p>
            <a:pPr lvl="1" algn="just">
              <a:spcBef>
                <a:spcPct val="15000"/>
              </a:spcBef>
              <a:spcAft>
                <a:spcPct val="15000"/>
              </a:spcAft>
            </a:pPr>
            <a:r>
              <a:rPr lang="ro-RO" altLang="en-US" sz="2000" dirty="0">
                <a:latin typeface="Cambria" panose="02040503050406030204" pitchFamily="18" charset="0"/>
                <a:ea typeface="Cambria" panose="02040503050406030204" pitchFamily="18" charset="0"/>
              </a:rPr>
              <a:t>În acest caz, se înlocuieşte pagina care nu a fost utilizată pentru cea mai lungă perioadă de timp</a:t>
            </a:r>
            <a:r>
              <a:rPr lang="ro-RO" altLang="en-US" sz="2000" dirty="0">
                <a:latin typeface="Cambria" panose="02040503050406030204" pitchFamily="18" charset="0"/>
                <a:ea typeface="Cambria" panose="02040503050406030204" pitchFamily="18" charset="0"/>
                <a:cs typeface="Arial" charset="0"/>
              </a:rPr>
              <a:t>; r</a:t>
            </a:r>
            <a:r>
              <a:rPr lang="ro-RO" altLang="en-US" sz="2000" dirty="0">
                <a:latin typeface="Cambria" panose="02040503050406030204" pitchFamily="18" charset="0"/>
                <a:ea typeface="Cambria" panose="02040503050406030204" pitchFamily="18" charset="0"/>
              </a:rPr>
              <a:t>ezultatele practice sunt bune</a:t>
            </a:r>
            <a:r>
              <a:rPr lang="en-US" altLang="en-US" sz="2000" dirty="0">
                <a:latin typeface="Cambria" panose="02040503050406030204" pitchFamily="18" charset="0"/>
                <a:ea typeface="Cambria" panose="02040503050406030204" pitchFamily="18" charset="0"/>
                <a:cs typeface="Arial" charset="0"/>
              </a:rPr>
              <a:t>.</a:t>
            </a:r>
            <a:endParaRPr lang="ro-RO" altLang="en-US" sz="2000" dirty="0">
              <a:latin typeface="Cambria" panose="02040503050406030204" pitchFamily="18" charset="0"/>
              <a:ea typeface="Cambria" panose="02040503050406030204" pitchFamily="18" charset="0"/>
            </a:endParaRPr>
          </a:p>
          <a:p>
            <a:pPr lvl="1" algn="just">
              <a:spcBef>
                <a:spcPct val="15000"/>
              </a:spcBef>
              <a:spcAft>
                <a:spcPct val="15000"/>
              </a:spcAft>
            </a:pPr>
            <a:r>
              <a:rPr lang="ro-RO" altLang="en-US" sz="2000" dirty="0">
                <a:latin typeface="Cambria" panose="02040503050406030204" pitchFamily="18" charset="0"/>
                <a:ea typeface="Cambria" panose="02040503050406030204" pitchFamily="18" charset="0"/>
              </a:rPr>
              <a:t>Variante de implementare</a:t>
            </a:r>
            <a:r>
              <a:rPr lang="en-US" altLang="en-US" sz="2000" dirty="0">
                <a:latin typeface="Cambria" panose="02040503050406030204" pitchFamily="18" charset="0"/>
                <a:ea typeface="Cambria" panose="02040503050406030204" pitchFamily="18" charset="0"/>
                <a:cs typeface="Arial" charset="0"/>
              </a:rPr>
              <a:t>:</a:t>
            </a:r>
          </a:p>
          <a:p>
            <a:pPr lvl="2" algn="just">
              <a:spcBef>
                <a:spcPct val="15000"/>
              </a:spcBef>
              <a:spcAft>
                <a:spcPct val="15000"/>
              </a:spcAft>
            </a:pPr>
            <a:r>
              <a:rPr lang="en-US" altLang="en-US" sz="2000" dirty="0">
                <a:latin typeface="Cambria" panose="02040503050406030204" pitchFamily="18" charset="0"/>
                <a:ea typeface="Cambria" panose="02040503050406030204" pitchFamily="18" charset="0"/>
                <a:cs typeface="Arial" charset="0"/>
              </a:rPr>
              <a:t> </a:t>
            </a:r>
            <a:r>
              <a:rPr lang="ro-RO" altLang="en-US" sz="2000" dirty="0">
                <a:latin typeface="Cambria" panose="02040503050406030204" pitchFamily="18" charset="0"/>
                <a:ea typeface="Cambria" panose="02040503050406030204" pitchFamily="18" charset="0"/>
                <a:cs typeface="Arial" charset="0"/>
              </a:rPr>
              <a:t>Folosirea unui </a:t>
            </a:r>
            <a:r>
              <a:rPr lang="ro-RO" altLang="en-US" sz="2000" dirty="0">
                <a:latin typeface="Cambria" panose="02040503050406030204" pitchFamily="18" charset="0"/>
                <a:ea typeface="Cambria" panose="02040503050406030204" pitchFamily="18" charset="0"/>
              </a:rPr>
              <a:t>”</a:t>
            </a:r>
            <a:r>
              <a:rPr lang="en-US" altLang="en-US" sz="2000" dirty="0">
                <a:latin typeface="Cambria" panose="02040503050406030204" pitchFamily="18" charset="0"/>
                <a:ea typeface="Cambria" panose="02040503050406030204" pitchFamily="18" charset="0"/>
                <a:cs typeface="Arial" charset="0"/>
              </a:rPr>
              <a:t>Time stamp</a:t>
            </a:r>
            <a:r>
              <a:rPr lang="ro-RO" altLang="en-US" sz="2000" dirty="0">
                <a:latin typeface="Cambria" panose="02040503050406030204" pitchFamily="18" charset="0"/>
                <a:ea typeface="Cambria" panose="02040503050406030204" pitchFamily="18" charset="0"/>
              </a:rPr>
              <a:t>” pentru pagini</a:t>
            </a:r>
            <a:r>
              <a:rPr lang="en-US" altLang="en-US" sz="2000" dirty="0">
                <a:latin typeface="Cambria" panose="02040503050406030204" pitchFamily="18" charset="0"/>
                <a:ea typeface="Cambria" panose="02040503050406030204" pitchFamily="18" charset="0"/>
                <a:cs typeface="Arial" charset="0"/>
              </a:rPr>
              <a:t>  - </a:t>
            </a:r>
            <a:r>
              <a:rPr lang="ro-RO" altLang="en-US" sz="2000" dirty="0">
                <a:latin typeface="Cambria" panose="02040503050406030204" pitchFamily="18" charset="0"/>
                <a:ea typeface="Cambria" panose="02040503050406030204" pitchFamily="18" charset="0"/>
              </a:rPr>
              <a:t>înregistrarea ultimei utilizări</a:t>
            </a:r>
            <a:r>
              <a:rPr lang="en-US" altLang="en-US" sz="2000" dirty="0">
                <a:latin typeface="Cambria" panose="02040503050406030204" pitchFamily="18" charset="0"/>
                <a:ea typeface="Cambria" panose="02040503050406030204" pitchFamily="18" charset="0"/>
                <a:cs typeface="Arial" charset="0"/>
              </a:rPr>
              <a:t>.</a:t>
            </a:r>
          </a:p>
          <a:p>
            <a:pPr lvl="2" algn="just">
              <a:spcBef>
                <a:spcPct val="15000"/>
              </a:spcBef>
              <a:spcAft>
                <a:spcPct val="15000"/>
              </a:spcAft>
            </a:pPr>
            <a:r>
              <a:rPr lang="en-US" altLang="en-US" sz="2000" dirty="0">
                <a:latin typeface="Cambria" panose="02040503050406030204" pitchFamily="18" charset="0"/>
                <a:ea typeface="Cambria" panose="02040503050406030204" pitchFamily="18" charset="0"/>
                <a:cs typeface="Arial" charset="0"/>
              </a:rPr>
              <a:t> </a:t>
            </a:r>
            <a:r>
              <a:rPr lang="ro-RO" altLang="en-US" sz="2000" dirty="0">
                <a:latin typeface="Cambria" panose="02040503050406030204" pitchFamily="18" charset="0"/>
                <a:ea typeface="Cambria" panose="02040503050406030204" pitchFamily="18" charset="0"/>
                <a:cs typeface="Arial" charset="0"/>
              </a:rPr>
              <a:t>List</a:t>
            </a:r>
            <a:r>
              <a:rPr lang="ro-RO" altLang="en-US" sz="2000" dirty="0">
                <a:latin typeface="Cambria" panose="02040503050406030204" pitchFamily="18" charset="0"/>
                <a:ea typeface="Cambria" panose="02040503050406030204" pitchFamily="18" charset="0"/>
              </a:rPr>
              <a:t>ă de pagini</a:t>
            </a:r>
            <a:r>
              <a:rPr lang="en-US" altLang="en-US" sz="2000" dirty="0">
                <a:latin typeface="Cambria" panose="02040503050406030204" pitchFamily="18" charset="0"/>
                <a:ea typeface="Cambria" panose="02040503050406030204" pitchFamily="18" charset="0"/>
                <a:cs typeface="Arial" charset="0"/>
              </a:rPr>
              <a:t> </a:t>
            </a:r>
          </a:p>
          <a:p>
            <a:pPr lvl="1">
              <a:spcBef>
                <a:spcPct val="15000"/>
              </a:spcBef>
              <a:spcAft>
                <a:spcPct val="15000"/>
              </a:spcAft>
              <a:buClr>
                <a:schemeClr val="tx1"/>
              </a:buClr>
              <a:buFont typeface="Wingdings" pitchFamily="2" charset="2"/>
              <a:buNone/>
            </a:pPr>
            <a:endParaRPr lang="en-US" altLang="en-US" sz="2000" dirty="0">
              <a:latin typeface="Cambria" panose="02040503050406030204" pitchFamily="18" charset="0"/>
              <a:ea typeface="Cambria" panose="02040503050406030204" pitchFamily="18" charset="0"/>
              <a:cs typeface="Arial" charset="0"/>
            </a:endParaRPr>
          </a:p>
        </p:txBody>
      </p:sp>
      <p:grpSp>
        <p:nvGrpSpPr>
          <p:cNvPr id="24580" name="Group 32"/>
          <p:cNvGrpSpPr>
            <a:grpSpLocks/>
          </p:cNvGrpSpPr>
          <p:nvPr/>
        </p:nvGrpSpPr>
        <p:grpSpPr bwMode="auto">
          <a:xfrm>
            <a:off x="1876024" y="3861709"/>
            <a:ext cx="5207001" cy="2736852"/>
            <a:chOff x="995" y="2606"/>
            <a:chExt cx="2405" cy="1422"/>
          </a:xfrm>
        </p:grpSpPr>
        <p:sp>
          <p:nvSpPr>
            <p:cNvPr id="24581" name="Rectangle 13"/>
            <p:cNvSpPr>
              <a:spLocks noChangeArrowheads="1"/>
            </p:cNvSpPr>
            <p:nvPr/>
          </p:nvSpPr>
          <p:spPr bwMode="auto">
            <a:xfrm>
              <a:off x="1062" y="2606"/>
              <a:ext cx="2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1</a:t>
              </a:r>
            </a:p>
          </p:txBody>
        </p:sp>
        <p:sp>
          <p:nvSpPr>
            <p:cNvPr id="24582" name="Rectangle 14"/>
            <p:cNvSpPr>
              <a:spLocks noChangeArrowheads="1"/>
            </p:cNvSpPr>
            <p:nvPr/>
          </p:nvSpPr>
          <p:spPr bwMode="auto">
            <a:xfrm>
              <a:off x="1062" y="2894"/>
              <a:ext cx="2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2</a:t>
              </a:r>
            </a:p>
          </p:txBody>
        </p:sp>
        <p:sp>
          <p:nvSpPr>
            <p:cNvPr id="24583" name="Rectangle 15"/>
            <p:cNvSpPr>
              <a:spLocks noChangeArrowheads="1"/>
            </p:cNvSpPr>
            <p:nvPr/>
          </p:nvSpPr>
          <p:spPr bwMode="auto">
            <a:xfrm>
              <a:off x="1062" y="3182"/>
              <a:ext cx="2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3</a:t>
              </a:r>
            </a:p>
          </p:txBody>
        </p:sp>
        <p:sp>
          <p:nvSpPr>
            <p:cNvPr id="24584" name="Text Box 16"/>
            <p:cNvSpPr txBox="1">
              <a:spLocks noChangeArrowheads="1"/>
            </p:cNvSpPr>
            <p:nvPr/>
          </p:nvSpPr>
          <p:spPr bwMode="auto">
            <a:xfrm>
              <a:off x="1620" y="2671"/>
              <a:ext cx="136" cy="19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5</a:t>
              </a:r>
            </a:p>
          </p:txBody>
        </p:sp>
        <p:sp>
          <p:nvSpPr>
            <p:cNvPr id="24585" name="Text Box 17"/>
            <p:cNvSpPr txBox="1">
              <a:spLocks noChangeArrowheads="1"/>
            </p:cNvSpPr>
            <p:nvPr/>
          </p:nvSpPr>
          <p:spPr bwMode="auto">
            <a:xfrm>
              <a:off x="1592" y="3250"/>
              <a:ext cx="136" cy="19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4</a:t>
              </a:r>
            </a:p>
          </p:txBody>
        </p:sp>
        <p:sp>
          <p:nvSpPr>
            <p:cNvPr id="24586" name="Rectangle 18"/>
            <p:cNvSpPr>
              <a:spLocks noChangeArrowheads="1"/>
            </p:cNvSpPr>
            <p:nvPr/>
          </p:nvSpPr>
          <p:spPr bwMode="auto">
            <a:xfrm>
              <a:off x="1062" y="3470"/>
              <a:ext cx="240"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r>
                <a:rPr lang="en-US" altLang="en-US" sz="1800" dirty="0">
                  <a:solidFill>
                    <a:srgbClr val="FF0000"/>
                  </a:solidFill>
                  <a:latin typeface="Garamond" pitchFamily="18" charset="0"/>
                </a:rPr>
                <a:t>4</a:t>
              </a:r>
            </a:p>
          </p:txBody>
        </p:sp>
        <p:sp>
          <p:nvSpPr>
            <p:cNvPr id="24587" name="Text Box 19"/>
            <p:cNvSpPr txBox="1">
              <a:spLocks noChangeArrowheads="1"/>
            </p:cNvSpPr>
            <p:nvPr/>
          </p:nvSpPr>
          <p:spPr bwMode="auto">
            <a:xfrm>
              <a:off x="1352" y="3538"/>
              <a:ext cx="136" cy="19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3</a:t>
              </a:r>
            </a:p>
          </p:txBody>
        </p:sp>
        <p:sp>
          <p:nvSpPr>
            <p:cNvPr id="24588" name="Text Box 20"/>
            <p:cNvSpPr txBox="1">
              <a:spLocks noChangeArrowheads="1"/>
            </p:cNvSpPr>
            <p:nvPr/>
          </p:nvSpPr>
          <p:spPr bwMode="auto">
            <a:xfrm>
              <a:off x="1352" y="3250"/>
              <a:ext cx="136" cy="19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5</a:t>
              </a:r>
            </a:p>
          </p:txBody>
        </p:sp>
        <p:sp>
          <p:nvSpPr>
            <p:cNvPr id="24589" name="Text Box 21"/>
            <p:cNvSpPr txBox="1">
              <a:spLocks noChangeArrowheads="1"/>
            </p:cNvSpPr>
            <p:nvPr/>
          </p:nvSpPr>
          <p:spPr bwMode="auto">
            <a:xfrm>
              <a:off x="2000" y="3007"/>
              <a:ext cx="700" cy="19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eaLnBrk="1" hangingPunct="1">
                <a:spcBef>
                  <a:spcPct val="50000"/>
                </a:spcBef>
              </a:pPr>
              <a:r>
                <a:rPr lang="en-US" altLang="en-US" sz="1800" dirty="0">
                  <a:solidFill>
                    <a:srgbClr val="FF0000"/>
                  </a:solidFill>
                  <a:latin typeface="Garamond" pitchFamily="18" charset="0"/>
                </a:rPr>
                <a:t>8 “page faults”</a:t>
              </a:r>
            </a:p>
          </p:txBody>
        </p:sp>
        <p:sp>
          <p:nvSpPr>
            <p:cNvPr id="24590" name="Text Box 31"/>
            <p:cNvSpPr txBox="1">
              <a:spLocks noChangeArrowheads="1"/>
            </p:cNvSpPr>
            <p:nvPr/>
          </p:nvSpPr>
          <p:spPr bwMode="auto">
            <a:xfrm>
              <a:off x="995" y="3815"/>
              <a:ext cx="2405"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ro-RO" altLang="en-US" sz="1600" dirty="0">
                  <a:solidFill>
                    <a:schemeClr val="accent2"/>
                  </a:solidFill>
                  <a:latin typeface="Garamond" pitchFamily="18" charset="0"/>
                </a:rPr>
                <a:t>Şirul de r</a:t>
              </a:r>
              <a:r>
                <a:rPr lang="en-US" altLang="en-US" sz="1600" dirty="0" err="1">
                  <a:solidFill>
                    <a:schemeClr val="accent2"/>
                  </a:solidFill>
                  <a:latin typeface="Garamond" pitchFamily="18" charset="0"/>
                </a:rPr>
                <a:t>efe</a:t>
              </a:r>
              <a:r>
                <a:rPr lang="ro-RO" altLang="en-US" sz="1600" dirty="0">
                  <a:solidFill>
                    <a:schemeClr val="accent2"/>
                  </a:solidFill>
                  <a:latin typeface="Garamond" pitchFamily="18" charset="0"/>
                </a:rPr>
                <a:t>rinţă</a:t>
              </a:r>
              <a:r>
                <a:rPr lang="en-US" altLang="en-US" sz="1600" dirty="0">
                  <a:solidFill>
                    <a:schemeClr val="accent2"/>
                  </a:solidFill>
                  <a:latin typeface="Garamond" pitchFamily="18" charset="0"/>
                </a:rPr>
                <a:t>: </a:t>
              </a:r>
              <a:r>
                <a:rPr lang="en-US" altLang="en-US" sz="1600" dirty="0">
                  <a:solidFill>
                    <a:srgbClr val="FF0000"/>
                  </a:solidFill>
                  <a:latin typeface="Garamond" pitchFamily="18" charset="0"/>
                </a:rPr>
                <a:t>1, 2, 3, 4, 1, 2, 5, 1, 2, 3, 4, 5</a:t>
              </a:r>
            </a:p>
          </p:txBody>
        </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o-RO" altLang="en-US" sz="2500" dirty="0">
                <a:solidFill>
                  <a:srgbClr val="FF0000"/>
                </a:solidFill>
                <a:latin typeface="Cambria" panose="02040503050406030204" pitchFamily="18" charset="0"/>
                <a:ea typeface="Cambria" panose="02040503050406030204" pitchFamily="18" charset="0"/>
              </a:rPr>
              <a:t>Memoria virtuală în Linux</a:t>
            </a:r>
            <a:endParaRPr lang="en-US" altLang="en-US" sz="2500" dirty="0">
              <a:latin typeface="Garamond" pitchFamily="18" charset="0"/>
            </a:endParaRPr>
          </a:p>
        </p:txBody>
      </p:sp>
      <p:sp>
        <p:nvSpPr>
          <p:cNvPr id="24579" name="Rectangle 12"/>
          <p:cNvSpPr>
            <a:spLocks noGrp="1" noChangeArrowheads="1"/>
          </p:cNvSpPr>
          <p:nvPr>
            <p:ph type="body" idx="1"/>
          </p:nvPr>
        </p:nvSpPr>
        <p:spPr>
          <a:xfrm>
            <a:off x="357188" y="2251075"/>
            <a:ext cx="8786812" cy="2599705"/>
          </a:xfrm>
          <a:noFill/>
        </p:spPr>
        <p:txBody>
          <a:bodyPr/>
          <a:lstStyle/>
          <a:p>
            <a:pPr marL="0" indent="0">
              <a:buNone/>
            </a:pPr>
            <a:r>
              <a:rPr lang="ro-RO" sz="2200" dirty="0">
                <a:latin typeface="Cambria" panose="02040503050406030204" pitchFamily="18" charset="0"/>
                <a:ea typeface="Cambria" panose="02040503050406030204" pitchFamily="18" charset="0"/>
              </a:rPr>
              <a:t>Despre memoria virtuală î</a:t>
            </a:r>
            <a:r>
              <a:rPr lang="en-US" sz="2200" dirty="0">
                <a:latin typeface="Cambria" panose="02040503050406030204" pitchFamily="18" charset="0"/>
                <a:ea typeface="Cambria" panose="02040503050406030204" pitchFamily="18" charset="0"/>
              </a:rPr>
              <a:t>n Linux:</a:t>
            </a:r>
            <a:endParaRPr lang="ro-RO" sz="2200" dirty="0">
              <a:latin typeface="Cambria" panose="02040503050406030204" pitchFamily="18" charset="0"/>
              <a:ea typeface="Cambria" panose="02040503050406030204" pitchFamily="18" charset="0"/>
            </a:endParaRPr>
          </a:p>
          <a:p>
            <a:r>
              <a:rPr lang="en-US" sz="2200" dirty="0">
                <a:latin typeface="Cambria" panose="02040503050406030204" pitchFamily="18" charset="0"/>
                <a:ea typeface="Cambria" panose="02040503050406030204" pitchFamily="18" charset="0"/>
              </a:rPr>
              <a:t> </a:t>
            </a:r>
            <a:r>
              <a:rPr lang="en-US" sz="2200" dirty="0">
                <a:latin typeface="Garamond" panose="02020404030301010803" pitchFamily="18" charset="0"/>
              </a:rPr>
              <a:t>https://www.tldp.org/LDP/sag/html/vm-intro.html</a:t>
            </a:r>
          </a:p>
          <a:p>
            <a:pPr marL="0" indent="0">
              <a:buNone/>
            </a:pPr>
            <a:endParaRPr lang="en-US" altLang="en-US" sz="2200" dirty="0">
              <a:latin typeface="Cambria" panose="02040503050406030204" pitchFamily="18" charset="0"/>
              <a:ea typeface="Cambria" panose="02040503050406030204" pitchFamily="18" charset="0"/>
              <a:cs typeface="Arial" charset="0"/>
            </a:endParaRPr>
          </a:p>
          <a:p>
            <a:pPr lvl="1">
              <a:spcBef>
                <a:spcPct val="15000"/>
              </a:spcBef>
              <a:spcAft>
                <a:spcPct val="15000"/>
              </a:spcAft>
              <a:buClr>
                <a:schemeClr val="tx1"/>
              </a:buClr>
              <a:buFont typeface="Wingdings" pitchFamily="2" charset="2"/>
              <a:buNone/>
            </a:pPr>
            <a:endParaRPr lang="en-US" altLang="en-US" sz="2200" dirty="0">
              <a:latin typeface="Cambria" panose="02040503050406030204" pitchFamily="18" charset="0"/>
              <a:ea typeface="Cambria" panose="02040503050406030204" pitchFamily="18" charset="0"/>
              <a:cs typeface="Arial" charset="0"/>
            </a:endParaRPr>
          </a:p>
        </p:txBody>
      </p:sp>
    </p:spTree>
    <p:extLst>
      <p:ext uri="{BB962C8B-B14F-4D97-AF65-F5344CB8AC3E}">
        <p14:creationId xmlns:p14="http://schemas.microsoft.com/office/powerpoint/2010/main" val="234903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12800" y="0"/>
            <a:ext cx="7772400" cy="1143000"/>
          </a:xfrm>
        </p:spPr>
        <p:txBody>
          <a:bodyPr/>
          <a:lstStyle/>
          <a:p>
            <a:r>
              <a:rPr lang="ro-RO" altLang="en-US" dirty="0">
                <a:latin typeface="Cambria" panose="02040503050406030204" pitchFamily="18" charset="0"/>
                <a:ea typeface="Cambria" panose="02040503050406030204" pitchFamily="18" charset="0"/>
              </a:rPr>
              <a:t>O ierarhie a memoriei</a:t>
            </a:r>
            <a:endParaRPr lang="en-US" altLang="en-US" dirty="0">
              <a:latin typeface="Cambria" panose="02040503050406030204" pitchFamily="18" charset="0"/>
              <a:ea typeface="Cambria" panose="02040503050406030204" pitchFamily="18" charset="0"/>
            </a:endParaRPr>
          </a:p>
        </p:txBody>
      </p:sp>
      <p:graphicFrame>
        <p:nvGraphicFramePr>
          <p:cNvPr id="4099" name="Object 23"/>
          <p:cNvGraphicFramePr>
            <a:graphicFrameLocks noChangeAspect="1"/>
          </p:cNvGraphicFramePr>
          <p:nvPr>
            <p:extLst>
              <p:ext uri="{D42A27DB-BD31-4B8C-83A1-F6EECF244321}">
                <p14:modId xmlns:p14="http://schemas.microsoft.com/office/powerpoint/2010/main" val="2293729225"/>
              </p:ext>
            </p:extLst>
          </p:nvPr>
        </p:nvGraphicFramePr>
        <p:xfrm>
          <a:off x="424381" y="3293285"/>
          <a:ext cx="8838163" cy="3629295"/>
        </p:xfrm>
        <a:graphic>
          <a:graphicData uri="http://schemas.openxmlformats.org/presentationml/2006/ole">
            <mc:AlternateContent xmlns:mc="http://schemas.openxmlformats.org/markup-compatibility/2006">
              <mc:Choice xmlns:v="urn:schemas-microsoft-com:vml" Requires="v">
                <p:oleObj spid="_x0000_s4179" name="Worksheet" r:id="rId3" imgW="5791082" imgH="2019090" progId="Excel.Sheet.8">
                  <p:embed/>
                </p:oleObj>
              </mc:Choice>
              <mc:Fallback>
                <p:oleObj name="Worksheet" r:id="rId3" imgW="5791082" imgH="2019090" progId="Excel.Sheet.8">
                  <p:embed/>
                  <p:pic>
                    <p:nvPicPr>
                      <p:cNvPr id="0" name="Object 23"/>
                      <p:cNvPicPr>
                        <a:picLocks noChangeAspect="1" noChangeArrowheads="1"/>
                      </p:cNvPicPr>
                      <p:nvPr/>
                    </p:nvPicPr>
                    <p:blipFill>
                      <a:blip r:embed="rId4"/>
                      <a:srcRect/>
                      <a:stretch>
                        <a:fillRect/>
                      </a:stretch>
                    </p:blipFill>
                    <p:spPr bwMode="auto">
                      <a:xfrm>
                        <a:off x="424381" y="3293285"/>
                        <a:ext cx="8838163" cy="3629295"/>
                      </a:xfrm>
                      <a:prstGeom prst="rect">
                        <a:avLst/>
                      </a:prstGeom>
                      <a:noFill/>
                      <a:ln>
                        <a:noFill/>
                      </a:ln>
                      <a:effectLst/>
                      <a:extLst/>
                    </p:spPr>
                  </p:pic>
                </p:oleObj>
              </mc:Fallback>
            </mc:AlternateContent>
          </a:graphicData>
        </a:graphic>
      </p:graphicFrame>
      <p:grpSp>
        <p:nvGrpSpPr>
          <p:cNvPr id="4100" name="Group 35"/>
          <p:cNvGrpSpPr>
            <a:grpSpLocks/>
          </p:cNvGrpSpPr>
          <p:nvPr/>
        </p:nvGrpSpPr>
        <p:grpSpPr bwMode="auto">
          <a:xfrm>
            <a:off x="742950" y="1577975"/>
            <a:ext cx="8172450" cy="1452563"/>
            <a:chOff x="468" y="994"/>
            <a:chExt cx="5148" cy="915"/>
          </a:xfrm>
        </p:grpSpPr>
        <p:sp>
          <p:nvSpPr>
            <p:cNvPr id="4101" name="Oval 24"/>
            <p:cNvSpPr>
              <a:spLocks noChangeArrowheads="1"/>
            </p:cNvSpPr>
            <p:nvPr/>
          </p:nvSpPr>
          <p:spPr bwMode="auto">
            <a:xfrm>
              <a:off x="468" y="1113"/>
              <a:ext cx="876" cy="654"/>
            </a:xfrm>
            <a:prstGeom prst="ellipse">
              <a:avLst/>
            </a:prstGeom>
            <a:solidFill>
              <a:srgbClr val="FFCC00"/>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b="1">
                  <a:latin typeface="Garamond" pitchFamily="18" charset="0"/>
                </a:rPr>
                <a:t>Regiştrii UCP</a:t>
              </a:r>
              <a:endParaRPr lang="en-US" altLang="en-US" sz="1400" b="1">
                <a:latin typeface="Garamond" pitchFamily="18" charset="0"/>
              </a:endParaRPr>
            </a:p>
          </p:txBody>
        </p:sp>
        <p:sp>
          <p:nvSpPr>
            <p:cNvPr id="4102" name="Rectangle 26"/>
            <p:cNvSpPr>
              <a:spLocks noChangeArrowheads="1"/>
            </p:cNvSpPr>
            <p:nvPr/>
          </p:nvSpPr>
          <p:spPr bwMode="auto">
            <a:xfrm>
              <a:off x="1521" y="1041"/>
              <a:ext cx="442" cy="868"/>
            </a:xfrm>
            <a:prstGeom prst="rect">
              <a:avLst/>
            </a:prstGeom>
            <a:solidFill>
              <a:srgbClr val="FF9900"/>
            </a:solidFill>
            <a:ln w="9525">
              <a:miter lim="800000"/>
              <a:headEnd/>
              <a:tailEnd/>
            </a:ln>
            <a:effectLst/>
            <a:scene3d>
              <a:camera prst="legacyPerspectiveFront">
                <a:rot lat="1500000" lon="20099998" rev="0"/>
              </a:camera>
              <a:lightRig rig="legacyFlat4" dir="t"/>
            </a:scene3d>
            <a:sp3d extrusionH="430200" prstMaterial="legacyMatte">
              <a:bevelT w="13500" h="13500" prst="angle"/>
              <a:bevelB w="13500" h="13500" prst="angle"/>
              <a:extrusionClr>
                <a:srgbClr val="FF99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b="1">
                  <a:latin typeface="Garamond" pitchFamily="18" charset="0"/>
                </a:rPr>
                <a:t>Cache</a:t>
              </a:r>
            </a:p>
            <a:p>
              <a:pPr algn="ctr"/>
              <a:endParaRPr lang="en-US" altLang="en-US" sz="1400" b="1">
                <a:latin typeface="Garamond" pitchFamily="18" charset="0"/>
              </a:endParaRPr>
            </a:p>
          </p:txBody>
        </p:sp>
        <p:sp>
          <p:nvSpPr>
            <p:cNvPr id="4103" name="Line 28"/>
            <p:cNvSpPr>
              <a:spLocks noChangeShapeType="1"/>
            </p:cNvSpPr>
            <p:nvPr/>
          </p:nvSpPr>
          <p:spPr bwMode="auto">
            <a:xfrm flipV="1">
              <a:off x="1324" y="1436"/>
              <a:ext cx="133"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4" name="Rectangle 29"/>
            <p:cNvSpPr>
              <a:spLocks noChangeArrowheads="1"/>
            </p:cNvSpPr>
            <p:nvPr/>
          </p:nvSpPr>
          <p:spPr bwMode="auto">
            <a:xfrm>
              <a:off x="1948" y="1365"/>
              <a:ext cx="1103" cy="197"/>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a:latin typeface="Garamond" pitchFamily="18" charset="0"/>
                </a:rPr>
                <a:t>Magistrala de memorie</a:t>
              </a:r>
              <a:endParaRPr lang="en-US" altLang="en-US" sz="1400">
                <a:latin typeface="Garamond" pitchFamily="18" charset="0"/>
              </a:endParaRPr>
            </a:p>
          </p:txBody>
        </p:sp>
        <p:sp>
          <p:nvSpPr>
            <p:cNvPr id="4105" name="Rectangle 31"/>
            <p:cNvSpPr>
              <a:spLocks noChangeArrowheads="1"/>
            </p:cNvSpPr>
            <p:nvPr/>
          </p:nvSpPr>
          <p:spPr bwMode="auto">
            <a:xfrm>
              <a:off x="3148" y="994"/>
              <a:ext cx="860" cy="908"/>
            </a:xfrm>
            <a:prstGeom prst="rect">
              <a:avLst/>
            </a:prstGeom>
            <a:solidFill>
              <a:srgbClr val="FF0000"/>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kx="3284103" algn="bl" rotWithShape="0">
                      <a:schemeClr val="bg2"/>
                    </a:outerShdw>
                  </a:effectLst>
                </a14:hiddenEffects>
              </a:ext>
            </a:extLst>
          </p:spPr>
          <p:txBody>
            <a:bodyPr wrap="none" anchor="ctr">
              <a:flatTx/>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600" b="1">
                  <a:latin typeface="Garamond" pitchFamily="18" charset="0"/>
                </a:rPr>
                <a:t>Memoria</a:t>
              </a:r>
            </a:p>
            <a:p>
              <a:pPr algn="ctr"/>
              <a:r>
                <a:rPr lang="ro-RO" altLang="en-US" sz="1600" b="1">
                  <a:latin typeface="Garamond" pitchFamily="18" charset="0"/>
                </a:rPr>
                <a:t>principală</a:t>
              </a:r>
              <a:endParaRPr lang="en-US" altLang="en-US" sz="1600" b="1">
                <a:latin typeface="Garamond" pitchFamily="18" charset="0"/>
              </a:endParaRPr>
            </a:p>
          </p:txBody>
        </p:sp>
        <p:sp>
          <p:nvSpPr>
            <p:cNvPr id="4106" name="Rectangle 33"/>
            <p:cNvSpPr>
              <a:spLocks noChangeArrowheads="1"/>
            </p:cNvSpPr>
            <p:nvPr/>
          </p:nvSpPr>
          <p:spPr bwMode="auto">
            <a:xfrm>
              <a:off x="4005" y="1357"/>
              <a:ext cx="756" cy="197"/>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a:latin typeface="Garamond" pitchFamily="18" charset="0"/>
                </a:rPr>
                <a:t>Magistrala I/E</a:t>
              </a:r>
              <a:endParaRPr lang="en-US" altLang="en-US" sz="1400">
                <a:latin typeface="Garamond" pitchFamily="18" charset="0"/>
              </a:endParaRPr>
            </a:p>
          </p:txBody>
        </p:sp>
        <p:sp>
          <p:nvSpPr>
            <p:cNvPr id="4107" name="Oval 34"/>
            <p:cNvSpPr>
              <a:spLocks noChangeArrowheads="1"/>
            </p:cNvSpPr>
            <p:nvPr/>
          </p:nvSpPr>
          <p:spPr bwMode="auto">
            <a:xfrm>
              <a:off x="4740" y="1121"/>
              <a:ext cx="876" cy="654"/>
            </a:xfrm>
            <a:prstGeom prst="ellipse">
              <a:avLst/>
            </a:prstGeom>
            <a:solidFill>
              <a:srgbClr val="993300"/>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dirty="0">
                  <a:latin typeface="Garamond" pitchFamily="18" charset="0"/>
                </a:rPr>
                <a:t>Memoria</a:t>
              </a:r>
              <a:r>
                <a:rPr lang="ro-RO" altLang="en-US" sz="1400" b="1" dirty="0">
                  <a:latin typeface="Garamond" pitchFamily="18" charset="0"/>
                </a:rPr>
                <a:t> </a:t>
              </a:r>
              <a:endParaRPr lang="en-US" altLang="en-US" sz="1400" b="1" dirty="0">
                <a:latin typeface="Garamond" pitchFamily="18" charset="0"/>
              </a:endParaRPr>
            </a:p>
            <a:p>
              <a:pPr algn="ctr"/>
              <a:r>
                <a:rPr lang="en-US" altLang="en-US" sz="1400" b="1" dirty="0" err="1">
                  <a:latin typeface="Garamond" pitchFamily="18" charset="0"/>
                </a:rPr>
                <a:t>secundara</a:t>
              </a:r>
              <a:endParaRPr lang="ro-RO" altLang="en-US" sz="1400" b="1" dirty="0">
                <a:latin typeface="Garamond" pitchFamily="18" charset="0"/>
              </a:endParaRP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b="1" dirty="0">
                <a:solidFill>
                  <a:srgbClr val="FF0000"/>
                </a:solidFill>
                <a:latin typeface="Cambria" panose="02040503050406030204" pitchFamily="18" charset="0"/>
              </a:rPr>
              <a:t>Thrashing — supraîncărcarea prin paginare</a:t>
            </a:r>
          </a:p>
        </p:txBody>
      </p:sp>
      <p:sp>
        <p:nvSpPr>
          <p:cNvPr id="3" name="Content"/>
          <p:cNvSpPr>
            <a:spLocks noGrp="1"/>
          </p:cNvSpPr>
          <p:nvPr>
            <p:ph idx="1"/>
          </p:nvPr>
        </p:nvSpPr>
        <p:spPr>
          <a:xfrm>
            <a:off x="457200" y="1143000"/>
            <a:ext cx="8686800" cy="5512324"/>
          </a:xfrm>
        </p:spPr>
        <p:txBody>
          <a:bodyPr/>
          <a:lstStyle/>
          <a:p>
            <a:pPr marL="0" indent="0">
              <a:buNone/>
            </a:pPr>
            <a:r>
              <a:rPr lang="ro-RO" altLang="en-US" b="1" dirty="0" err="1">
                <a:solidFill>
                  <a:srgbClr val="C00000"/>
                </a:solidFill>
                <a:latin typeface="Cambria" panose="02040503050406030204" pitchFamily="18" charset="0"/>
              </a:rPr>
              <a:t>Thrashing-ul</a:t>
            </a:r>
            <a:r>
              <a:rPr lang="ro-RO" altLang="en-US" dirty="0">
                <a:latin typeface="Cambria" panose="02040503050406030204" pitchFamily="18" charset="0"/>
              </a:rPr>
              <a:t> apare când un proces petrece mai mult timp cu operații de swap decât cu execuția efectivă:</a:t>
            </a:r>
          </a:p>
          <a:p>
            <a:pPr marL="342900" indent="0">
              <a:buNone/>
            </a:pPr>
            <a:r>
              <a:rPr lang="en-US" altLang="en-US" dirty="0" err="1">
                <a:solidFill>
                  <a:srgbClr val="7B2C2C"/>
                </a:solidFill>
                <a:latin typeface="Garamond" panose="02020404030301010803" pitchFamily="18" charset="0"/>
              </a:rPr>
              <a:t>Utilizare</a:t>
            </a:r>
            <a:r>
              <a:rPr lang="en-US" altLang="en-US" dirty="0">
                <a:solidFill>
                  <a:srgbClr val="7B2C2C"/>
                </a:solidFill>
                <a:latin typeface="Garamond" panose="02020404030301010803" pitchFamily="18" charset="0"/>
              </a:rPr>
              <a:t> CPU</a:t>
            </a:r>
          </a:p>
          <a:p>
            <a:pPr marL="342900" indent="0">
              <a:buNone/>
            </a:pPr>
            <a:r>
              <a:rPr lang="en-US" altLang="en-US" dirty="0">
                <a:solidFill>
                  <a:srgbClr val="7B2C2C"/>
                </a:solidFill>
                <a:latin typeface="Courier New" pitchFamily="49" charset="0"/>
              </a:rPr>
              <a:t>     ^</a:t>
            </a:r>
          </a:p>
          <a:p>
            <a:pPr marL="342900" indent="0">
              <a:buNone/>
            </a:pPr>
            <a:r>
              <a:rPr lang="en-US" altLang="en-US" dirty="0">
                <a:solidFill>
                  <a:srgbClr val="7B2C2C"/>
                </a:solidFill>
                <a:latin typeface="Courier New" pitchFamily="49" charset="0"/>
              </a:rPr>
              <a:t>100% |        ****</a:t>
            </a:r>
          </a:p>
          <a:p>
            <a:pPr marL="342900" indent="0">
              <a:buNone/>
            </a:pPr>
            <a:r>
              <a:rPr lang="en-US" altLang="en-US" dirty="0">
                <a:solidFill>
                  <a:srgbClr val="7B2C2C"/>
                </a:solidFill>
                <a:latin typeface="Courier New" pitchFamily="49" charset="0"/>
              </a:rPr>
              <a:t>     |      **    **</a:t>
            </a:r>
          </a:p>
          <a:p>
            <a:pPr marL="342900" indent="0">
              <a:buNone/>
            </a:pPr>
            <a:r>
              <a:rPr lang="en-US" altLang="en-US" dirty="0">
                <a:solidFill>
                  <a:srgbClr val="7B2C2C"/>
                </a:solidFill>
                <a:latin typeface="Courier New" pitchFamily="49" charset="0"/>
              </a:rPr>
              <a:t>     |    **        ******* ← </a:t>
            </a:r>
            <a:r>
              <a:rPr lang="en-US" altLang="en-US" dirty="0">
                <a:solidFill>
                  <a:srgbClr val="7B2C2C"/>
                </a:solidFill>
                <a:latin typeface="Garamond" panose="02020404030301010803" pitchFamily="18" charset="0"/>
              </a:rPr>
              <a:t>thrashing zone</a:t>
            </a:r>
          </a:p>
          <a:p>
            <a:pPr marL="342900" indent="0">
              <a:buNone/>
            </a:pPr>
            <a:r>
              <a:rPr lang="en-US" altLang="en-US" dirty="0">
                <a:solidFill>
                  <a:srgbClr val="7B2C2C"/>
                </a:solidFill>
                <a:latin typeface="Courier New" pitchFamily="49" charset="0"/>
              </a:rPr>
              <a:t>     |  **</a:t>
            </a:r>
          </a:p>
          <a:p>
            <a:pPr indent="0">
              <a:buNone/>
            </a:pPr>
            <a:r>
              <a:rPr lang="en-US" altLang="en-US" dirty="0">
                <a:solidFill>
                  <a:srgbClr val="7B2C2C"/>
                </a:solidFill>
                <a:latin typeface="Courier New" pitchFamily="49" charset="0"/>
              </a:rPr>
              <a:t>     +--+--+--+--+--+--+--+--→  </a:t>
            </a:r>
            <a:r>
              <a:rPr lang="en-US" altLang="en-US" dirty="0">
                <a:solidFill>
                  <a:srgbClr val="7B2C2C"/>
                </a:solidFill>
                <a:latin typeface="Garamond" panose="02020404030301010803" pitchFamily="18" charset="0"/>
              </a:rPr>
              <a:t>Nr. procese</a:t>
            </a:r>
          </a:p>
          <a:p>
            <a:pPr marL="0" indent="0">
              <a:buNone/>
            </a:pPr>
            <a:r>
              <a:rPr lang="ro-RO" altLang="en-US" b="1" dirty="0">
                <a:solidFill>
                  <a:srgbClr val="7B2C2C"/>
                </a:solidFill>
                <a:latin typeface="Cambria" panose="02040503050406030204" pitchFamily="18" charset="0"/>
              </a:rPr>
              <a:t>Cauze:</a:t>
            </a:r>
          </a:p>
          <a:p>
            <a:pPr marL="342900" indent="-342900">
              <a:buFont typeface="Arial" panose="020B0604020202020204" pitchFamily="34" charset="0"/>
              <a:buChar char="•"/>
            </a:pPr>
            <a:r>
              <a:rPr lang="ro-RO" altLang="en-US" dirty="0">
                <a:latin typeface="Cambria" panose="02040503050406030204" pitchFamily="18" charset="0"/>
              </a:rPr>
              <a:t>Prea multe procese cu prea puțină memorie fizică</a:t>
            </a:r>
          </a:p>
          <a:p>
            <a:pPr marL="342900" indent="-342900">
              <a:buFont typeface="Arial" panose="020B0604020202020204" pitchFamily="34" charset="0"/>
              <a:buChar char="•"/>
            </a:pPr>
            <a:r>
              <a:rPr lang="ro-RO" altLang="en-US" dirty="0">
                <a:latin typeface="Cambria" panose="02040503050406030204" pitchFamily="18" charset="0"/>
              </a:rPr>
              <a:t>Fiecare proces nu are suficiente cadre pentru setul său de lucru</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b="1" dirty="0" err="1">
                <a:solidFill>
                  <a:srgbClr val="FF0000"/>
                </a:solidFill>
                <a:latin typeface="Cambria" panose="02040503050406030204" pitchFamily="18" charset="0"/>
              </a:rPr>
              <a:t>Thrashing</a:t>
            </a:r>
            <a:r>
              <a:rPr lang="ro-RO" altLang="en-US" b="1" dirty="0">
                <a:solidFill>
                  <a:srgbClr val="FF0000"/>
                </a:solidFill>
                <a:latin typeface="Cambria" panose="02040503050406030204" pitchFamily="18" charset="0"/>
              </a:rPr>
              <a:t> </a:t>
            </a:r>
            <a:r>
              <a:rPr lang="ro-RO" altLang="en-US" dirty="0">
                <a:solidFill>
                  <a:srgbClr val="FF0000"/>
                </a:solidFill>
                <a:latin typeface="Cambria" panose="02040503050406030204" pitchFamily="18" charset="0"/>
              </a:rPr>
              <a:t>(cont.)</a:t>
            </a:r>
            <a:endParaRPr lang="ro-RO" altLang="en-US" b="1" dirty="0">
              <a:solidFill>
                <a:srgbClr val="FF0000"/>
              </a:solidFill>
              <a:latin typeface="Cambria" panose="02040503050406030204" pitchFamily="18" charset="0"/>
            </a:endParaRPr>
          </a:p>
        </p:txBody>
      </p:sp>
      <p:sp>
        <p:nvSpPr>
          <p:cNvPr id="3" name="Content"/>
          <p:cNvSpPr>
            <a:spLocks noGrp="1"/>
          </p:cNvSpPr>
          <p:nvPr>
            <p:ph idx="1"/>
          </p:nvPr>
        </p:nvSpPr>
        <p:spPr>
          <a:xfrm>
            <a:off x="457200" y="1143000"/>
            <a:ext cx="8686800" cy="5512324"/>
          </a:xfrm>
        </p:spPr>
        <p:txBody>
          <a:bodyPr/>
          <a:lstStyle/>
          <a:p>
            <a:pPr marL="0" indent="0">
              <a:buNone/>
            </a:pPr>
            <a:r>
              <a:rPr lang="ro-RO" altLang="en-US" b="1" dirty="0">
                <a:solidFill>
                  <a:srgbClr val="7B2C2C"/>
                </a:solidFill>
                <a:latin typeface="Cambria" panose="02040503050406030204" pitchFamily="18" charset="0"/>
              </a:rPr>
              <a:t>Soluții:</a:t>
            </a:r>
          </a:p>
          <a:p>
            <a:pPr marL="342900" indent="-342900">
              <a:buFont typeface="Arial" panose="020B0604020202020204" pitchFamily="34" charset="0"/>
              <a:buChar char="•"/>
            </a:pPr>
            <a:r>
              <a:rPr lang="ro-RO" altLang="en-US" b="1" dirty="0">
                <a:latin typeface="Cambria" panose="02040503050406030204" pitchFamily="18" charset="0"/>
              </a:rPr>
              <a:t>Working Set Model</a:t>
            </a:r>
            <a:r>
              <a:rPr lang="ro-RO" altLang="en-US" dirty="0">
                <a:latin typeface="Cambria" panose="02040503050406030204" pitchFamily="18" charset="0"/>
              </a:rPr>
              <a:t> — alocă fiecărui proces exact câte cadre are nevoie </a:t>
            </a:r>
          </a:p>
          <a:p>
            <a:pPr marL="342900" indent="-342900">
              <a:buFont typeface="Arial" panose="020B0604020202020204" pitchFamily="34" charset="0"/>
              <a:buChar char="•"/>
            </a:pPr>
            <a:r>
              <a:rPr lang="ro-RO" altLang="en-US" b="1" dirty="0">
                <a:latin typeface="Cambria" panose="02040503050406030204" pitchFamily="18" charset="0"/>
              </a:rPr>
              <a:t>Page Fault Frequency (PFF)</a:t>
            </a:r>
            <a:r>
              <a:rPr lang="ro-RO" altLang="en-US" dirty="0">
                <a:latin typeface="Cambria" panose="02040503050406030204" pitchFamily="18" charset="0"/>
              </a:rPr>
              <a:t> — dacă rata page faults e prea mare → alocă mai multe cadre; prea mică → eliberează</a:t>
            </a:r>
          </a:p>
          <a:p>
            <a:pPr marL="342900" indent="-342900">
              <a:buFont typeface="Arial" panose="020B0604020202020204" pitchFamily="34" charset="0"/>
              <a:buChar char="•"/>
            </a:pPr>
            <a:r>
              <a:rPr lang="ro-RO" altLang="en-US" dirty="0">
                <a:latin typeface="Cambria" panose="02040503050406030204" pitchFamily="18" charset="0"/>
              </a:rPr>
              <a:t>Limitarea numărului de procese active (scăderea gradului de multiprogramare)</a:t>
            </a:r>
          </a:p>
          <a:p>
            <a:pPr>
              <a:buNone/>
            </a:pPr>
            <a:endParaRPr lang="ro-RO" dirty="0"/>
          </a:p>
          <a:p>
            <a:pPr marL="0" indent="0">
              <a:buNone/>
            </a:pPr>
            <a:r>
              <a:rPr lang="ro-RO" altLang="en-US" b="1" dirty="0">
                <a:solidFill>
                  <a:srgbClr val="7B2C2C"/>
                </a:solidFill>
                <a:latin typeface="Cambria" panose="02040503050406030204" pitchFamily="18" charset="0"/>
              </a:rPr>
              <a:t>Verificare în Linux:</a:t>
            </a:r>
          </a:p>
          <a:p>
            <a:pPr marL="342900" indent="0">
              <a:buNone/>
            </a:pPr>
            <a:r>
              <a:rPr lang="en-US" altLang="en-US" dirty="0">
                <a:solidFill>
                  <a:srgbClr val="7B2C2C"/>
                </a:solidFill>
                <a:latin typeface="Courier New" pitchFamily="49" charset="0"/>
              </a:rPr>
              <a:t>$ vmstat 1</a:t>
            </a:r>
            <a:r>
              <a:rPr lang="en-US" altLang="en-US" dirty="0">
                <a:solidFill>
                  <a:srgbClr val="4A7C59"/>
                </a:solidFill>
                <a:latin typeface="Courier New" pitchFamily="49" charset="0"/>
              </a:rPr>
              <a:t>  # coloana 'si/so' = swap in/out per secundă</a:t>
            </a:r>
          </a:p>
          <a:p>
            <a:pPr marL="342900" indent="0">
              <a:buNone/>
            </a:pPr>
            <a:r>
              <a:rPr lang="en-US" altLang="en-US" dirty="0">
                <a:solidFill>
                  <a:srgbClr val="7B2C2C"/>
                </a:solidFill>
                <a:latin typeface="Courier New" pitchFamily="49" charset="0"/>
              </a:rPr>
              <a:t>$ cat /proc/vmstat | grep pgmajfault</a:t>
            </a:r>
            <a:r>
              <a:rPr lang="en-US" altLang="en-US" dirty="0">
                <a:solidFill>
                  <a:srgbClr val="4A7C59"/>
                </a:solidFill>
                <a:latin typeface="Courier New" pitchFamily="49" charset="0"/>
              </a:rPr>
              <a:t>  # major page faults</a:t>
            </a:r>
          </a:p>
        </p:txBody>
      </p:sp>
    </p:spTree>
    <p:extLst>
      <p:ext uri="{BB962C8B-B14F-4D97-AF65-F5344CB8AC3E}">
        <p14:creationId xmlns:p14="http://schemas.microsoft.com/office/powerpoint/2010/main" val="3632818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274638"/>
            <a:ext cx="8229600" cy="838200"/>
          </a:xfrm>
        </p:spPr>
        <p:txBody>
          <a:bodyPr/>
          <a:lstStyle/>
          <a:p>
            <a:r>
              <a:rPr lang="ro-RO" altLang="en-US" b="1" dirty="0">
                <a:solidFill>
                  <a:srgbClr val="FF0000"/>
                </a:solidFill>
                <a:latin typeface="Cambria" panose="02040503050406030204" pitchFamily="18" charset="0"/>
              </a:rPr>
              <a:t>MV Linux — comenzi </a:t>
            </a:r>
            <a:r>
              <a:rPr lang="ro-RO" altLang="en-US" dirty="0">
                <a:solidFill>
                  <a:srgbClr val="FF0000"/>
                </a:solidFill>
                <a:latin typeface="Cambria" panose="02040503050406030204" pitchFamily="18" charset="0"/>
              </a:rPr>
              <a:t>p</a:t>
            </a:r>
            <a:r>
              <a:rPr lang="ro-RO" altLang="en-US" b="1" dirty="0">
                <a:solidFill>
                  <a:srgbClr val="FF0000"/>
                </a:solidFill>
                <a:latin typeface="Cambria" panose="02040503050406030204" pitchFamily="18" charset="0"/>
              </a:rPr>
              <a:t>ractice</a:t>
            </a:r>
          </a:p>
        </p:txBody>
      </p:sp>
      <p:sp>
        <p:nvSpPr>
          <p:cNvPr id="3" name="Content"/>
          <p:cNvSpPr>
            <a:spLocks noGrp="1"/>
          </p:cNvSpPr>
          <p:nvPr>
            <p:ph idx="1"/>
          </p:nvPr>
        </p:nvSpPr>
        <p:spPr>
          <a:xfrm>
            <a:off x="535259" y="1436821"/>
            <a:ext cx="8686800" cy="4720338"/>
          </a:xfrm>
        </p:spPr>
        <p:txBody>
          <a:bodyPr/>
          <a:lstStyle/>
          <a:p>
            <a:pPr marL="0" indent="0">
              <a:buNone/>
            </a:pPr>
            <a:r>
              <a:rPr lang="ro-RO" altLang="en-US" sz="1800" b="1" dirty="0">
                <a:latin typeface="Cambria" panose="02040503050406030204" pitchFamily="18" charset="0"/>
              </a:rPr>
              <a:t>Linux oferă diverse instrumente pentru monitorizarea memoriei virtuale:</a:t>
            </a:r>
          </a:p>
          <a:p>
            <a:pPr marL="0" indent="0">
              <a:buNone/>
            </a:pPr>
            <a:r>
              <a:rPr lang="ro-RO" altLang="en-US" sz="1800" b="1" dirty="0">
                <a:solidFill>
                  <a:srgbClr val="7B2C2C"/>
                </a:solidFill>
                <a:latin typeface="Cambria" panose="02040503050406030204" pitchFamily="18" charset="0"/>
              </a:rPr>
              <a:t>Starea generală a memoriei:</a:t>
            </a:r>
          </a:p>
          <a:p>
            <a:pPr marL="342900" indent="0">
              <a:buNone/>
            </a:pPr>
            <a:r>
              <a:rPr lang="en-US" altLang="en-US" sz="1800" dirty="0">
                <a:solidFill>
                  <a:srgbClr val="7B2C2C"/>
                </a:solidFill>
                <a:latin typeface="Courier New" pitchFamily="49" charset="0"/>
              </a:rPr>
              <a:t>$ free -h</a:t>
            </a:r>
            <a:r>
              <a:rPr lang="en-US" altLang="en-US" sz="1800" dirty="0">
                <a:solidFill>
                  <a:srgbClr val="4A7C59"/>
                </a:solidFill>
                <a:latin typeface="Courier New" pitchFamily="49" charset="0"/>
              </a:rPr>
              <a:t>                    # RAM și swap disponibil</a:t>
            </a:r>
          </a:p>
          <a:p>
            <a:pPr marL="342900" indent="0">
              <a:buNone/>
            </a:pPr>
            <a:r>
              <a:rPr lang="en-US" altLang="en-US" sz="1800" dirty="0">
                <a:solidFill>
                  <a:srgbClr val="7B2C2C"/>
                </a:solidFill>
                <a:latin typeface="Courier New" pitchFamily="49" charset="0"/>
              </a:rPr>
              <a:t>$ cat /proc/meminfo</a:t>
            </a:r>
            <a:r>
              <a:rPr lang="en-US" altLang="en-US" sz="1800" dirty="0">
                <a:solidFill>
                  <a:srgbClr val="4A7C59"/>
                </a:solidFill>
                <a:latin typeface="Courier New" pitchFamily="49" charset="0"/>
              </a:rPr>
              <a:t>            # detalii complete memorie</a:t>
            </a:r>
          </a:p>
          <a:p>
            <a:pPr marL="342900" indent="0">
              <a:buNone/>
            </a:pPr>
            <a:r>
              <a:rPr lang="en-US" altLang="en-US" sz="1800" dirty="0">
                <a:solidFill>
                  <a:srgbClr val="7B2C2C"/>
                </a:solidFill>
                <a:latin typeface="Courier New" pitchFamily="49" charset="0"/>
              </a:rPr>
              <a:t>$ vmstat 1 5</a:t>
            </a:r>
            <a:r>
              <a:rPr lang="en-US" altLang="en-US" sz="1800" dirty="0">
                <a:solidFill>
                  <a:srgbClr val="4A7C59"/>
                </a:solidFill>
                <a:latin typeface="Courier New" pitchFamily="49" charset="0"/>
              </a:rPr>
              <a:t>                  # statistici memorie la fiecare 1s</a:t>
            </a:r>
          </a:p>
          <a:p>
            <a:pPr marL="0" indent="0">
              <a:buNone/>
            </a:pPr>
            <a:r>
              <a:rPr lang="ro-RO" altLang="en-US" sz="1800" b="1" dirty="0">
                <a:solidFill>
                  <a:srgbClr val="7B2C2C"/>
                </a:solidFill>
                <a:latin typeface="Cambria" panose="02040503050406030204" pitchFamily="18" charset="0"/>
              </a:rPr>
              <a:t>Analiza per-proces:</a:t>
            </a:r>
          </a:p>
          <a:p>
            <a:pPr marL="342900" indent="0">
              <a:buNone/>
            </a:pPr>
            <a:r>
              <a:rPr lang="en-US" altLang="en-US" sz="1800" dirty="0">
                <a:solidFill>
                  <a:srgbClr val="7B2C2C"/>
                </a:solidFill>
                <a:latin typeface="Courier New" pitchFamily="49" charset="0"/>
              </a:rPr>
              <a:t>$ cat /proc/PID/status | grep -i vm</a:t>
            </a:r>
            <a:r>
              <a:rPr lang="en-US" altLang="en-US" sz="1800" dirty="0">
                <a:solidFill>
                  <a:srgbClr val="4A7C59"/>
                </a:solidFill>
                <a:latin typeface="Courier New" pitchFamily="49" charset="0"/>
              </a:rPr>
              <a:t>  # memorie virtuală proces</a:t>
            </a:r>
          </a:p>
          <a:p>
            <a:pPr marL="342900" indent="0">
              <a:buNone/>
            </a:pPr>
            <a:r>
              <a:rPr lang="en-US" altLang="en-US" sz="1800" dirty="0">
                <a:solidFill>
                  <a:srgbClr val="7B2C2C"/>
                </a:solidFill>
                <a:latin typeface="Courier New" pitchFamily="49" charset="0"/>
              </a:rPr>
              <a:t>$ cat /proc/PID/maps</a:t>
            </a:r>
            <a:r>
              <a:rPr lang="en-US" altLang="en-US" sz="1800" dirty="0">
                <a:solidFill>
                  <a:srgbClr val="4A7C59"/>
                </a:solidFill>
                <a:latin typeface="Courier New" pitchFamily="49" charset="0"/>
              </a:rPr>
              <a:t>              # mapările de memorie ale procesului</a:t>
            </a:r>
          </a:p>
          <a:p>
            <a:pPr marL="342900" indent="0">
              <a:buNone/>
            </a:pPr>
            <a:r>
              <a:rPr lang="en-US" altLang="en-US" sz="1800" dirty="0">
                <a:solidFill>
                  <a:srgbClr val="7B2C2C"/>
                </a:solidFill>
                <a:latin typeface="Courier New" pitchFamily="49" charset="0"/>
              </a:rPr>
              <a:t>$ pmap -x PID</a:t>
            </a:r>
            <a:r>
              <a:rPr lang="en-US" altLang="en-US" sz="1800" dirty="0">
                <a:solidFill>
                  <a:srgbClr val="4A7C59"/>
                </a:solidFill>
                <a:latin typeface="Courier New" pitchFamily="49" charset="0"/>
              </a:rPr>
              <a:t>                    # similar, </a:t>
            </a:r>
            <a:r>
              <a:rPr lang="en-US" altLang="en-US" sz="1800" dirty="0" err="1">
                <a:solidFill>
                  <a:srgbClr val="4A7C59"/>
                </a:solidFill>
                <a:latin typeface="Courier New" pitchFamily="49" charset="0"/>
              </a:rPr>
              <a:t>mai</a:t>
            </a:r>
            <a:r>
              <a:rPr lang="en-US" altLang="en-US" sz="1800" dirty="0">
                <a:solidFill>
                  <a:srgbClr val="4A7C59"/>
                </a:solidFill>
                <a:latin typeface="Courier New" pitchFamily="49" charset="0"/>
              </a:rPr>
              <a:t> </a:t>
            </a:r>
            <a:r>
              <a:rPr lang="en-US" altLang="en-US" sz="1800" dirty="0" err="1">
                <a:solidFill>
                  <a:srgbClr val="4A7C59"/>
                </a:solidFill>
                <a:latin typeface="Courier New" pitchFamily="49" charset="0"/>
              </a:rPr>
              <a:t>lizibil</a:t>
            </a:r>
            <a:endParaRPr lang="en-US" altLang="en-US" sz="1800" dirty="0">
              <a:solidFill>
                <a:srgbClr val="4A7C59"/>
              </a:solidFill>
              <a:latin typeface="Courier New" pitchFamily="49"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40823"/>
            <a:ext cx="8229600" cy="838200"/>
          </a:xfrm>
        </p:spPr>
        <p:txBody>
          <a:bodyPr/>
          <a:lstStyle/>
          <a:p>
            <a:r>
              <a:rPr lang="ro-RO" altLang="en-US" b="1" dirty="0">
                <a:solidFill>
                  <a:srgbClr val="FF0000"/>
                </a:solidFill>
                <a:latin typeface="Cambria" panose="02040503050406030204" pitchFamily="18" charset="0"/>
              </a:rPr>
              <a:t>MV Linux — comenzi </a:t>
            </a:r>
            <a:r>
              <a:rPr lang="ro-RO" altLang="en-US" dirty="0">
                <a:solidFill>
                  <a:srgbClr val="FF0000"/>
                </a:solidFill>
                <a:latin typeface="Cambria" panose="02040503050406030204" pitchFamily="18" charset="0"/>
              </a:rPr>
              <a:t>p</a:t>
            </a:r>
            <a:r>
              <a:rPr lang="ro-RO" altLang="en-US" b="1" dirty="0">
                <a:solidFill>
                  <a:srgbClr val="FF0000"/>
                </a:solidFill>
                <a:latin typeface="Cambria" panose="02040503050406030204" pitchFamily="18" charset="0"/>
              </a:rPr>
              <a:t>ractice</a:t>
            </a:r>
          </a:p>
        </p:txBody>
      </p:sp>
      <p:sp>
        <p:nvSpPr>
          <p:cNvPr id="3" name="Content"/>
          <p:cNvSpPr>
            <a:spLocks noGrp="1"/>
          </p:cNvSpPr>
          <p:nvPr>
            <p:ph idx="1"/>
          </p:nvPr>
        </p:nvSpPr>
        <p:spPr>
          <a:xfrm>
            <a:off x="557561" y="1425670"/>
            <a:ext cx="8686800" cy="4720338"/>
          </a:xfrm>
        </p:spPr>
        <p:txBody>
          <a:bodyPr/>
          <a:lstStyle/>
          <a:p>
            <a:pPr marL="0" indent="0">
              <a:buNone/>
            </a:pPr>
            <a:r>
              <a:rPr lang="ro-RO" altLang="en-US" sz="1800" b="1" dirty="0" err="1">
                <a:solidFill>
                  <a:srgbClr val="7B2C2C"/>
                </a:solidFill>
                <a:latin typeface="Cambria" panose="02040503050406030204" pitchFamily="18" charset="0"/>
              </a:rPr>
              <a:t>Swap</a:t>
            </a:r>
            <a:r>
              <a:rPr lang="ro-RO" altLang="en-US" sz="1800" b="1" dirty="0">
                <a:solidFill>
                  <a:srgbClr val="7B2C2C"/>
                </a:solidFill>
                <a:latin typeface="Cambria" panose="02040503050406030204" pitchFamily="18" charset="0"/>
              </a:rPr>
              <a:t> și page faults:</a:t>
            </a:r>
          </a:p>
          <a:p>
            <a:pPr marL="342900" indent="0">
              <a:buNone/>
            </a:pPr>
            <a:r>
              <a:rPr lang="en-US" altLang="en-US" sz="1800" dirty="0">
                <a:solidFill>
                  <a:srgbClr val="7B2C2C"/>
                </a:solidFill>
                <a:latin typeface="Courier New" pitchFamily="49" charset="0"/>
              </a:rPr>
              <a:t>$ cat /proc/vmstat | grep -E 'pgfault|pgmajfault|pswp'</a:t>
            </a:r>
          </a:p>
          <a:p>
            <a:pPr marL="342900" indent="0">
              <a:buNone/>
            </a:pPr>
            <a:r>
              <a:rPr lang="en-US" altLang="en-US" sz="1800" dirty="0">
                <a:solidFill>
                  <a:srgbClr val="7B2C2C"/>
                </a:solidFill>
                <a:latin typeface="Courier New" pitchFamily="49" charset="0"/>
              </a:rPr>
              <a:t>$ sar -B 1 5</a:t>
            </a:r>
            <a:r>
              <a:rPr lang="en-US" altLang="en-US" sz="1800" dirty="0">
                <a:solidFill>
                  <a:srgbClr val="4A7C59"/>
                </a:solidFill>
                <a:latin typeface="Courier New" pitchFamily="49" charset="0"/>
              </a:rPr>
              <a:t>                 # page faults pe secundă</a:t>
            </a:r>
          </a:p>
          <a:p>
            <a:pPr marL="0" indent="0">
              <a:buNone/>
            </a:pPr>
            <a:r>
              <a:rPr lang="ro-RO" altLang="en-US" sz="1800" b="1" dirty="0" err="1">
                <a:solidFill>
                  <a:srgbClr val="7B2C2C"/>
                </a:solidFill>
                <a:latin typeface="Cambria" panose="02040503050406030204" pitchFamily="18" charset="0"/>
              </a:rPr>
              <a:t>Huge</a:t>
            </a:r>
            <a:r>
              <a:rPr lang="ro-RO" altLang="en-US" sz="1800" b="1" dirty="0">
                <a:solidFill>
                  <a:srgbClr val="7B2C2C"/>
                </a:solidFill>
                <a:latin typeface="Cambria" panose="02040503050406030204" pitchFamily="18" charset="0"/>
              </a:rPr>
              <a:t> Pages:</a:t>
            </a:r>
          </a:p>
          <a:p>
            <a:pPr marL="342900" indent="0">
              <a:buNone/>
            </a:pPr>
            <a:r>
              <a:rPr lang="en-US" altLang="en-US" sz="1800" dirty="0">
                <a:solidFill>
                  <a:srgbClr val="7B2C2C"/>
                </a:solidFill>
                <a:latin typeface="Courier New" pitchFamily="49" charset="0"/>
              </a:rPr>
              <a:t>$ cat /proc/meminfo | grep -i huge</a:t>
            </a:r>
          </a:p>
          <a:p>
            <a:pPr marL="0" indent="0">
              <a:buNone/>
            </a:pPr>
            <a:r>
              <a:rPr lang="ro-RO" altLang="en-US" sz="1800" b="1" dirty="0">
                <a:solidFill>
                  <a:srgbClr val="7B2C2C"/>
                </a:solidFill>
                <a:latin typeface="Cambria" panose="02040503050406030204" pitchFamily="18" charset="0"/>
              </a:rPr>
              <a:t>Windows echivalent:</a:t>
            </a:r>
          </a:p>
          <a:p>
            <a:pPr marL="342900" indent="0">
              <a:buNone/>
            </a:pPr>
            <a:r>
              <a:rPr lang="en-US" altLang="en-US" sz="1800" dirty="0">
                <a:solidFill>
                  <a:srgbClr val="7B2C2C"/>
                </a:solidFill>
                <a:latin typeface="Courier New" pitchFamily="49" charset="0"/>
              </a:rPr>
              <a:t>PS&gt; Get-Counter '\Memory\Page Faults/sec'</a:t>
            </a:r>
          </a:p>
          <a:p>
            <a:pPr marL="342900" indent="0">
              <a:buNone/>
            </a:pPr>
            <a:r>
              <a:rPr lang="en-US" altLang="en-US" sz="1800" dirty="0">
                <a:solidFill>
                  <a:srgbClr val="7B2C2C"/>
                </a:solidFill>
                <a:latin typeface="Courier New" pitchFamily="49" charset="0"/>
              </a:rPr>
              <a:t>PS&gt; Get-Process | Sort-Object WorkingSet -Desc | Select -First 10</a:t>
            </a:r>
          </a:p>
        </p:txBody>
      </p:sp>
    </p:spTree>
    <p:extLst>
      <p:ext uri="{BB962C8B-B14F-4D97-AF65-F5344CB8AC3E}">
        <p14:creationId xmlns:p14="http://schemas.microsoft.com/office/powerpoint/2010/main" val="7100382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0"/>
            <a:ext cx="8229600" cy="838200"/>
          </a:xfrm>
        </p:spPr>
        <p:txBody>
          <a:bodyPr/>
          <a:lstStyle/>
          <a:p>
            <a:r>
              <a:rPr lang="ro-RO" altLang="en-US" sz="3000" b="1" dirty="0">
                <a:solidFill>
                  <a:srgbClr val="FF0000"/>
                </a:solidFill>
                <a:latin typeface="Cambria" panose="02040503050406030204" pitchFamily="18" charset="0"/>
              </a:rPr>
              <a:t>Tehnologii moderne pentru memorii</a:t>
            </a:r>
          </a:p>
        </p:txBody>
      </p:sp>
      <p:sp>
        <p:nvSpPr>
          <p:cNvPr id="3" name="Content"/>
          <p:cNvSpPr>
            <a:spLocks noGrp="1"/>
          </p:cNvSpPr>
          <p:nvPr>
            <p:ph idx="1"/>
          </p:nvPr>
        </p:nvSpPr>
        <p:spPr>
          <a:xfrm>
            <a:off x="457199" y="1143000"/>
            <a:ext cx="8686801" cy="5440362"/>
          </a:xfrm>
        </p:spPr>
        <p:txBody>
          <a:bodyPr/>
          <a:lstStyle/>
          <a:p>
            <a:pPr marL="0" indent="0">
              <a:buNone/>
            </a:pPr>
            <a:r>
              <a:rPr lang="ro-RO" altLang="en-US" b="1" dirty="0">
                <a:latin typeface="Cambria" panose="02040503050406030204" pitchFamily="18" charset="0"/>
              </a:rPr>
              <a:t>Ierarhia memoriei s-a schimbat față de diagramele clasice:</a:t>
            </a:r>
          </a:p>
          <a:p>
            <a:pPr marL="0" indent="0">
              <a:buNone/>
            </a:pPr>
            <a:r>
              <a:rPr lang="ro-RO" altLang="en-US" b="1" dirty="0">
                <a:solidFill>
                  <a:srgbClr val="FF0000"/>
                </a:solidFill>
                <a:latin typeface="Cambria" panose="02040503050406030204" pitchFamily="18" charset="0"/>
              </a:rPr>
              <a:t>DDR5 (2021→prezent):</a:t>
            </a:r>
          </a:p>
          <a:p>
            <a:pPr marL="342900" indent="-342900">
              <a:buFont typeface="Arial" panose="020B0604020202020204" pitchFamily="34" charset="0"/>
              <a:buChar char="•"/>
            </a:pPr>
            <a:r>
              <a:rPr lang="ro-RO" altLang="en-US" dirty="0">
                <a:latin typeface="Cambria" panose="02040503050406030204" pitchFamily="18" charset="0"/>
              </a:rPr>
              <a:t>Bandwidth: până la </a:t>
            </a:r>
            <a:r>
              <a:rPr lang="ro-RO" altLang="en-US" b="1" dirty="0">
                <a:latin typeface="Cambria" panose="02040503050406030204" pitchFamily="18" charset="0"/>
              </a:rPr>
              <a:t>89.6 GB/s</a:t>
            </a:r>
            <a:r>
              <a:rPr lang="ro-RO" altLang="en-US" dirty="0">
                <a:latin typeface="Cambria" panose="02040503050406030204" pitchFamily="18" charset="0"/>
              </a:rPr>
              <a:t> (DDR5-5600 dual channel)</a:t>
            </a:r>
          </a:p>
          <a:p>
            <a:pPr marL="342900" indent="-342900">
              <a:buFont typeface="Arial" panose="020B0604020202020204" pitchFamily="34" charset="0"/>
              <a:buChar char="•"/>
            </a:pPr>
            <a:r>
              <a:rPr lang="ro-RO" altLang="en-US" dirty="0">
                <a:latin typeface="Cambria" panose="02040503050406030204" pitchFamily="18" charset="0"/>
              </a:rPr>
              <a:t>Frecvență: 4800–8400 MT/s vs DDR4 max 3200 MT/s</a:t>
            </a:r>
          </a:p>
          <a:p>
            <a:pPr marL="342900" indent="-342900">
              <a:buFont typeface="Arial" panose="020B0604020202020204" pitchFamily="34" charset="0"/>
              <a:buChar char="•"/>
            </a:pPr>
            <a:r>
              <a:rPr lang="ro-RO" altLang="en-US" dirty="0">
                <a:latin typeface="Cambria" panose="02040503050406030204" pitchFamily="18" charset="0"/>
              </a:rPr>
              <a:t>ECC on-die integrat — detectarea erorilor este mai fiabilă</a:t>
            </a:r>
          </a:p>
          <a:p>
            <a:pPr marL="0" indent="0">
              <a:buNone/>
            </a:pPr>
            <a:r>
              <a:rPr lang="ro-RO" altLang="en-US" b="1" dirty="0">
                <a:solidFill>
                  <a:srgbClr val="FF0000"/>
                </a:solidFill>
                <a:latin typeface="Cambria" panose="02040503050406030204" pitchFamily="18" charset="0"/>
              </a:rPr>
              <a:t>HBM (High Bandwidth Memory) — în GPU-uri AI:</a:t>
            </a:r>
          </a:p>
          <a:p>
            <a:pPr marL="342900" indent="-342900">
              <a:buFont typeface="Arial" panose="020B0604020202020204" pitchFamily="34" charset="0"/>
              <a:buChar char="•"/>
            </a:pPr>
            <a:r>
              <a:rPr lang="ro-RO" altLang="en-US" b="1" dirty="0">
                <a:latin typeface="Cambria" panose="02040503050406030204" pitchFamily="18" charset="0"/>
              </a:rPr>
              <a:t>NVIDIA H100:</a:t>
            </a:r>
            <a:r>
              <a:rPr lang="ro-RO" altLang="en-US" dirty="0">
                <a:latin typeface="Cambria" panose="02040503050406030204" pitchFamily="18" charset="0"/>
              </a:rPr>
              <a:t> HBM3 — </a:t>
            </a:r>
            <a:r>
              <a:rPr lang="ro-RO" altLang="en-US" b="1" dirty="0">
                <a:solidFill>
                  <a:srgbClr val="FF0000"/>
                </a:solidFill>
                <a:latin typeface="Cambria" panose="02040503050406030204" pitchFamily="18" charset="0"/>
              </a:rPr>
              <a:t>3.35 TB/s bandwidth</a:t>
            </a:r>
            <a:r>
              <a:rPr lang="ro-RO" altLang="en-US" dirty="0">
                <a:solidFill>
                  <a:srgbClr val="FF0000"/>
                </a:solidFill>
                <a:latin typeface="Cambria" panose="02040503050406030204" pitchFamily="18" charset="0"/>
              </a:rPr>
              <a:t> </a:t>
            </a:r>
            <a:r>
              <a:rPr lang="ro-RO" altLang="en-US" dirty="0">
                <a:latin typeface="Cambria" panose="02040503050406030204" pitchFamily="18" charset="0"/>
              </a:rPr>
              <a:t>(vs 51 GB/s DDR5!)</a:t>
            </a:r>
          </a:p>
          <a:p>
            <a:pPr marL="342900" indent="-342900">
              <a:buFont typeface="Arial" panose="020B0604020202020204" pitchFamily="34" charset="0"/>
              <a:buChar char="•"/>
            </a:pPr>
            <a:r>
              <a:rPr lang="ro-RO" altLang="en-US" b="1" dirty="0">
                <a:latin typeface="Cambria" panose="02040503050406030204" pitchFamily="18" charset="0"/>
              </a:rPr>
              <a:t>AMD MI300X:</a:t>
            </a:r>
            <a:r>
              <a:rPr lang="ro-RO" altLang="en-US" dirty="0">
                <a:latin typeface="Cambria" panose="02040503050406030204" pitchFamily="18" charset="0"/>
              </a:rPr>
              <a:t> 192 GB HBM3 pe chip — memorie și procesor pe același package</a:t>
            </a:r>
          </a:p>
          <a:p>
            <a:pPr marL="342900" indent="-342900">
              <a:buFont typeface="Arial" panose="020B0604020202020204" pitchFamily="34" charset="0"/>
              <a:buChar char="•"/>
            </a:pPr>
            <a:r>
              <a:rPr lang="ro-RO" altLang="en-US" dirty="0">
                <a:latin typeface="Cambria" panose="02040503050406030204" pitchFamily="18" charset="0"/>
              </a:rPr>
              <a:t>Folosit pentru modele AI mari — toți parametrii modelului în memorie</a:t>
            </a:r>
          </a:p>
          <a:p>
            <a:pPr marL="0" indent="0">
              <a:buNone/>
            </a:pPr>
            <a:r>
              <a:rPr lang="ro-RO" altLang="en-US" b="1" dirty="0" err="1">
                <a:solidFill>
                  <a:srgbClr val="FF0000"/>
                </a:solidFill>
                <a:latin typeface="Cambria" panose="02040503050406030204" pitchFamily="18" charset="0"/>
              </a:rPr>
              <a:t>NVMe</a:t>
            </a:r>
            <a:r>
              <a:rPr lang="ro-RO" altLang="en-US" b="1" dirty="0">
                <a:solidFill>
                  <a:srgbClr val="FF0000"/>
                </a:solidFill>
                <a:latin typeface="Cambria" panose="02040503050406030204" pitchFamily="18" charset="0"/>
              </a:rPr>
              <a:t> ca swap modern:</a:t>
            </a:r>
          </a:p>
          <a:p>
            <a:pPr marL="342900" indent="-342900">
              <a:buFont typeface="Arial" panose="020B0604020202020204" pitchFamily="34" charset="0"/>
              <a:buChar char="•"/>
            </a:pPr>
            <a:r>
              <a:rPr lang="ro-RO" altLang="en-US" dirty="0">
                <a:latin typeface="Cambria" panose="02040503050406030204" pitchFamily="18" charset="0"/>
              </a:rPr>
              <a:t>Latență NVMe: ~0.1ms vs HDD: 5–10ms → </a:t>
            </a:r>
            <a:r>
              <a:rPr lang="ro-RO" altLang="en-US" b="1" dirty="0">
                <a:latin typeface="Cambria" panose="02040503050406030204" pitchFamily="18" charset="0"/>
              </a:rPr>
              <a:t>swap pe NVMe este de 50–100× mai rapid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156462"/>
            <a:ext cx="8229600" cy="838200"/>
          </a:xfrm>
        </p:spPr>
        <p:txBody>
          <a:bodyPr/>
          <a:lstStyle/>
          <a:p>
            <a:r>
              <a:rPr lang="ro-RO" altLang="en-US" b="1" dirty="0" err="1">
                <a:solidFill>
                  <a:srgbClr val="FF0000"/>
                </a:solidFill>
                <a:latin typeface="Cambria" panose="02040503050406030204" pitchFamily="18" charset="0"/>
              </a:rPr>
              <a:t>Refe</a:t>
            </a:r>
            <a:r>
              <a:rPr lang="en-US" altLang="en-US" b="1" dirty="0" err="1">
                <a:solidFill>
                  <a:srgbClr val="FF0000"/>
                </a:solidFill>
                <a:latin typeface="Cambria" panose="02040503050406030204" pitchFamily="18" charset="0"/>
              </a:rPr>
              <a:t>rin</a:t>
            </a:r>
            <a:r>
              <a:rPr lang="ro-RO" altLang="en-US" b="1" dirty="0" err="1">
                <a:solidFill>
                  <a:srgbClr val="FF0000"/>
                </a:solidFill>
                <a:latin typeface="Cambria" panose="02040503050406030204" pitchFamily="18" charset="0"/>
              </a:rPr>
              <a:t>țe</a:t>
            </a:r>
            <a:endParaRPr lang="ro-RO" altLang="en-US" b="1" dirty="0">
              <a:solidFill>
                <a:srgbClr val="FF0000"/>
              </a:solidFill>
              <a:latin typeface="Cambria" panose="02040503050406030204" pitchFamily="18" charset="0"/>
            </a:endParaRPr>
          </a:p>
        </p:txBody>
      </p:sp>
      <p:sp>
        <p:nvSpPr>
          <p:cNvPr id="3" name="Content"/>
          <p:cNvSpPr>
            <a:spLocks noGrp="1"/>
          </p:cNvSpPr>
          <p:nvPr>
            <p:ph idx="1"/>
          </p:nvPr>
        </p:nvSpPr>
        <p:spPr>
          <a:xfrm>
            <a:off x="457200" y="1254512"/>
            <a:ext cx="8229600" cy="4720338"/>
          </a:xfrm>
        </p:spPr>
        <p:txBody>
          <a:bodyPr/>
          <a:lstStyle/>
          <a:p>
            <a:pPr marL="0" indent="0">
              <a:buNone/>
            </a:pPr>
            <a:r>
              <a:rPr lang="ro-RO" altLang="en-US" sz="1900" b="1" dirty="0">
                <a:solidFill>
                  <a:srgbClr val="FF0000"/>
                </a:solidFill>
                <a:latin typeface="Cambria" panose="02040503050406030204" pitchFamily="18" charset="0"/>
              </a:rPr>
              <a:t>Memorie virtuală Linux — documentație oficială kernel:</a:t>
            </a:r>
          </a:p>
          <a:p>
            <a:pPr marL="342900" indent="-342900">
              <a:buFont typeface="Arial" panose="020B0604020202020204" pitchFamily="34" charset="0"/>
              <a:buChar char="•"/>
            </a:pPr>
            <a:r>
              <a:rPr lang="ro-RO" altLang="en-US" sz="1900" dirty="0">
                <a:latin typeface="Cambria" panose="02040503050406030204" pitchFamily="18" charset="0"/>
              </a:rPr>
              <a:t>Linux VM Documentation:</a:t>
            </a:r>
          </a:p>
          <a:p>
            <a:pPr marL="342900" indent="0">
              <a:buNone/>
            </a:pPr>
            <a:r>
              <a:rPr lang="en-US" altLang="en-US" sz="1900" dirty="0">
                <a:solidFill>
                  <a:srgbClr val="7B2C2C"/>
                </a:solidFill>
                <a:latin typeface="Courier New" pitchFamily="49" charset="0"/>
              </a:rPr>
              <a:t>https://www.kernel.org/doc/html/latest/admin-guide/mm/index.html</a:t>
            </a:r>
          </a:p>
          <a:p>
            <a:pPr marL="342900" indent="-342900">
              <a:buFont typeface="Arial" panose="020B0604020202020204" pitchFamily="34" charset="0"/>
              <a:buChar char="•"/>
            </a:pPr>
            <a:r>
              <a:rPr lang="ro-RO" altLang="en-US" sz="1900" dirty="0">
                <a:latin typeface="Cambria" panose="02040503050406030204" pitchFamily="18" charset="0"/>
              </a:rPr>
              <a:t>Transparent Huge Pages:</a:t>
            </a:r>
          </a:p>
          <a:p>
            <a:pPr marL="342900" indent="0">
              <a:buNone/>
            </a:pPr>
            <a:r>
              <a:rPr lang="en-US" altLang="en-US" sz="1900" dirty="0">
                <a:solidFill>
                  <a:srgbClr val="7B2C2C"/>
                </a:solidFill>
                <a:latin typeface="Courier New" pitchFamily="49" charset="0"/>
              </a:rPr>
              <a:t>https://www.kernel.org/doc/html/latest/admin-guide/mm/transhuge.html</a:t>
            </a:r>
          </a:p>
          <a:p>
            <a:pPr marL="0" indent="0">
              <a:buNone/>
            </a:pPr>
            <a:r>
              <a:rPr lang="ro-RO" altLang="en-US" sz="1900" b="1" dirty="0">
                <a:solidFill>
                  <a:srgbClr val="FF0000"/>
                </a:solidFill>
                <a:latin typeface="Cambria" panose="02040503050406030204" pitchFamily="18" charset="0"/>
              </a:rPr>
              <a:t>Algoritmi de înlocuire a paginilor:</a:t>
            </a:r>
          </a:p>
          <a:p>
            <a:pPr marL="342900" indent="-342900">
              <a:buFont typeface="Arial" panose="020B0604020202020204" pitchFamily="34" charset="0"/>
              <a:buChar char="•"/>
            </a:pPr>
            <a:r>
              <a:rPr lang="ro-RO" altLang="en-US" sz="1900" dirty="0">
                <a:latin typeface="Cambria" panose="02040503050406030204" pitchFamily="18" charset="0"/>
              </a:rPr>
              <a:t>Wikipedia — Page replacement algorithms:</a:t>
            </a:r>
          </a:p>
          <a:p>
            <a:pPr marL="342900" indent="0">
              <a:buNone/>
            </a:pPr>
            <a:r>
              <a:rPr lang="en-US" altLang="en-US" sz="1900" dirty="0">
                <a:solidFill>
                  <a:srgbClr val="7B2C2C"/>
                </a:solidFill>
                <a:latin typeface="Courier New" pitchFamily="49" charset="0"/>
              </a:rPr>
              <a:t>https://en.wikipedia.org/wiki/Page_replacement_algorithm</a:t>
            </a:r>
          </a:p>
          <a:p>
            <a:pPr marL="0" indent="0">
              <a:buNone/>
            </a:pPr>
            <a:r>
              <a:rPr lang="ro-RO" altLang="en-US" sz="1900" b="1" dirty="0">
                <a:solidFill>
                  <a:srgbClr val="FF0000"/>
                </a:solidFill>
                <a:latin typeface="Cambria" panose="02040503050406030204" pitchFamily="18" charset="0"/>
              </a:rPr>
              <a:t>Tehnologii moderne de memorie:</a:t>
            </a:r>
          </a:p>
          <a:p>
            <a:pPr marL="342900" indent="-342900">
              <a:buFont typeface="Arial" panose="020B0604020202020204" pitchFamily="34" charset="0"/>
              <a:buChar char="•"/>
            </a:pPr>
            <a:r>
              <a:rPr lang="ro-RO" altLang="en-US" sz="1900" dirty="0">
                <a:latin typeface="Cambria" panose="02040503050406030204" pitchFamily="18" charset="0"/>
              </a:rPr>
              <a:t>HBM în sisteme AI:</a:t>
            </a:r>
          </a:p>
          <a:p>
            <a:pPr marL="342900" indent="0">
              <a:buNone/>
            </a:pPr>
            <a:r>
              <a:rPr lang="en-US" altLang="en-US" sz="1900" dirty="0">
                <a:solidFill>
                  <a:srgbClr val="7B2C2C"/>
                </a:solidFill>
                <a:latin typeface="Courier New" pitchFamily="49" charset="0"/>
              </a:rPr>
              <a:t>https://www.nvidia.com/en-us/data-center/h100/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73224" y="0"/>
            <a:ext cx="8770776" cy="1143000"/>
          </a:xfrm>
        </p:spPr>
        <p:txBody>
          <a:bodyPr/>
          <a:lstStyle/>
          <a:p>
            <a:r>
              <a:rPr lang="ro-RO" altLang="en-US" dirty="0">
                <a:latin typeface="Cambria" panose="02040503050406030204" pitchFamily="18" charset="0"/>
                <a:ea typeface="Cambria" panose="02040503050406030204" pitchFamily="18" charset="0"/>
              </a:rPr>
              <a:t>Caracteristici ale diferitelor </a:t>
            </a:r>
            <a:br>
              <a:rPr lang="ro-RO" altLang="en-US" dirty="0">
                <a:latin typeface="Cambria" panose="02040503050406030204" pitchFamily="18" charset="0"/>
                <a:ea typeface="Cambria" panose="02040503050406030204" pitchFamily="18" charset="0"/>
              </a:rPr>
            </a:br>
            <a:r>
              <a:rPr lang="ro-RO" altLang="en-US" dirty="0">
                <a:latin typeface="Cambria" panose="02040503050406030204" pitchFamily="18" charset="0"/>
                <a:ea typeface="Cambria" panose="02040503050406030204" pitchFamily="18" charset="0"/>
              </a:rPr>
              <a:t>tipuri de  memorie</a:t>
            </a:r>
            <a:endParaRPr lang="en-US" altLang="en-US" dirty="0">
              <a:latin typeface="Cambria" panose="02040503050406030204" pitchFamily="18" charset="0"/>
              <a:ea typeface="Cambria" panose="02040503050406030204" pitchFamily="18" charset="0"/>
            </a:endParaRPr>
          </a:p>
        </p:txBody>
      </p:sp>
      <p:graphicFrame>
        <p:nvGraphicFramePr>
          <p:cNvPr id="2" name="Table 1">
            <a:extLst>
              <a:ext uri="{FF2B5EF4-FFF2-40B4-BE49-F238E27FC236}">
                <a16:creationId xmlns:a16="http://schemas.microsoft.com/office/drawing/2014/main" id="{BE4E3146-3B98-470E-86C1-26DA255AE2EC}"/>
              </a:ext>
            </a:extLst>
          </p:cNvPr>
          <p:cNvGraphicFramePr>
            <a:graphicFrameLocks noGrp="1"/>
          </p:cNvGraphicFramePr>
          <p:nvPr>
            <p:extLst>
              <p:ext uri="{D42A27DB-BD31-4B8C-83A1-F6EECF244321}">
                <p14:modId xmlns:p14="http://schemas.microsoft.com/office/powerpoint/2010/main" val="1673268161"/>
              </p:ext>
            </p:extLst>
          </p:nvPr>
        </p:nvGraphicFramePr>
        <p:xfrm>
          <a:off x="727788" y="1492899"/>
          <a:ext cx="7912359" cy="4469361"/>
        </p:xfrm>
        <a:graphic>
          <a:graphicData uri="http://schemas.openxmlformats.org/drawingml/2006/table">
            <a:tbl>
              <a:tblPr>
                <a:tableStyleId>{5C22544A-7EE6-4342-B048-85BDC9FD1C3A}</a:tableStyleId>
              </a:tblPr>
              <a:tblGrid>
                <a:gridCol w="1501883">
                  <a:extLst>
                    <a:ext uri="{9D8B030D-6E8A-4147-A177-3AD203B41FA5}">
                      <a16:colId xmlns:a16="http://schemas.microsoft.com/office/drawing/2014/main" val="4209602557"/>
                    </a:ext>
                  </a:extLst>
                </a:gridCol>
                <a:gridCol w="1549227">
                  <a:extLst>
                    <a:ext uri="{9D8B030D-6E8A-4147-A177-3AD203B41FA5}">
                      <a16:colId xmlns:a16="http://schemas.microsoft.com/office/drawing/2014/main" val="2506435404"/>
                    </a:ext>
                  </a:extLst>
                </a:gridCol>
                <a:gridCol w="1289698">
                  <a:extLst>
                    <a:ext uri="{9D8B030D-6E8A-4147-A177-3AD203B41FA5}">
                      <a16:colId xmlns:a16="http://schemas.microsoft.com/office/drawing/2014/main" val="108817722"/>
                    </a:ext>
                  </a:extLst>
                </a:gridCol>
                <a:gridCol w="1739986">
                  <a:extLst>
                    <a:ext uri="{9D8B030D-6E8A-4147-A177-3AD203B41FA5}">
                      <a16:colId xmlns:a16="http://schemas.microsoft.com/office/drawing/2014/main" val="3688589772"/>
                    </a:ext>
                  </a:extLst>
                </a:gridCol>
                <a:gridCol w="1831565">
                  <a:extLst>
                    <a:ext uri="{9D8B030D-6E8A-4147-A177-3AD203B41FA5}">
                      <a16:colId xmlns:a16="http://schemas.microsoft.com/office/drawing/2014/main" val="2923807972"/>
                    </a:ext>
                  </a:extLst>
                </a:gridCol>
              </a:tblGrid>
              <a:tr h="779538">
                <a:tc>
                  <a:txBody>
                    <a:bodyPr/>
                    <a:lstStyle/>
                    <a:p>
                      <a:pPr algn="ctr" fontAlgn="t"/>
                      <a:r>
                        <a:rPr lang="ro-RO" sz="1800" b="1" u="none" strike="noStrike" dirty="0">
                          <a:effectLst/>
                          <a:latin typeface="Garamond" panose="02020404030301010803" pitchFamily="18" charset="0"/>
                        </a:rPr>
                        <a:t>Tip memorie</a:t>
                      </a:r>
                      <a:endParaRPr lang="ro-RO" sz="1800" b="1" i="0" u="none" strike="noStrike" dirty="0">
                        <a:solidFill>
                          <a:srgbClr val="000000"/>
                        </a:solidFill>
                        <a:effectLst/>
                        <a:latin typeface="Garamond" panose="02020404030301010803" pitchFamily="18" charset="0"/>
                      </a:endParaRPr>
                    </a:p>
                  </a:txBody>
                  <a:tcPr marL="7620" marR="7620" marT="7620" marB="0"/>
                </a:tc>
                <a:tc>
                  <a:txBody>
                    <a:bodyPr/>
                    <a:lstStyle/>
                    <a:p>
                      <a:pPr algn="ctr" fontAlgn="t"/>
                      <a:r>
                        <a:rPr lang="ro-RO" sz="1800" b="1" u="none" strike="noStrike" dirty="0">
                          <a:effectLst/>
                          <a:latin typeface="Garamond" panose="02020404030301010803" pitchFamily="18" charset="0"/>
                        </a:rPr>
                        <a:t>Dimensiune</a:t>
                      </a:r>
                      <a:endParaRPr lang="ro-RO" sz="1800" b="1" i="0" u="none" strike="noStrike" dirty="0">
                        <a:solidFill>
                          <a:srgbClr val="000000"/>
                        </a:solidFill>
                        <a:effectLst/>
                        <a:latin typeface="Garamond" panose="02020404030301010803" pitchFamily="18" charset="0"/>
                      </a:endParaRPr>
                    </a:p>
                  </a:txBody>
                  <a:tcPr marL="7620" marR="7620" marT="7620" marB="0"/>
                </a:tc>
                <a:tc>
                  <a:txBody>
                    <a:bodyPr/>
                    <a:lstStyle/>
                    <a:p>
                      <a:pPr algn="ctr" fontAlgn="t"/>
                      <a:r>
                        <a:rPr lang="ro-RO" sz="1800" b="1" u="none" strike="noStrike" dirty="0">
                          <a:effectLst/>
                          <a:latin typeface="Garamond" panose="02020404030301010803" pitchFamily="18" charset="0"/>
                        </a:rPr>
                        <a:t>Viteză</a:t>
                      </a:r>
                      <a:endParaRPr lang="ro-RO" sz="1800" b="1" i="0" u="none" strike="noStrike" dirty="0">
                        <a:solidFill>
                          <a:srgbClr val="000000"/>
                        </a:solidFill>
                        <a:effectLst/>
                        <a:latin typeface="Garamond" panose="02020404030301010803" pitchFamily="18" charset="0"/>
                      </a:endParaRPr>
                    </a:p>
                  </a:txBody>
                  <a:tcPr marL="7620" marR="7620" marT="7620" marB="0"/>
                </a:tc>
                <a:tc>
                  <a:txBody>
                    <a:bodyPr/>
                    <a:lstStyle/>
                    <a:p>
                      <a:pPr algn="ctr" fontAlgn="t"/>
                      <a:r>
                        <a:rPr lang="ro-RO" sz="1800" b="1" u="none" strike="noStrike" dirty="0">
                          <a:effectLst/>
                          <a:latin typeface="Garamond" panose="02020404030301010803" pitchFamily="18" charset="0"/>
                        </a:rPr>
                        <a:t>Dimensiuni maxime</a:t>
                      </a:r>
                      <a:endParaRPr lang="ro-RO" sz="1800" b="1" i="0" u="none" strike="noStrike" dirty="0">
                        <a:solidFill>
                          <a:srgbClr val="000000"/>
                        </a:solidFill>
                        <a:effectLst/>
                        <a:latin typeface="Garamond" panose="02020404030301010803" pitchFamily="18" charset="0"/>
                      </a:endParaRPr>
                    </a:p>
                  </a:txBody>
                  <a:tcPr marL="7620" marR="7620" marT="7620" marB="0"/>
                </a:tc>
                <a:tc>
                  <a:txBody>
                    <a:bodyPr/>
                    <a:lstStyle/>
                    <a:p>
                      <a:pPr algn="ctr" fontAlgn="t"/>
                      <a:r>
                        <a:rPr lang="ro-RO" sz="1800" b="1" u="none" strike="noStrike" dirty="0" err="1">
                          <a:effectLst/>
                          <a:latin typeface="Garamond" panose="02020404030301010803" pitchFamily="18" charset="0"/>
                        </a:rPr>
                        <a:t>Bandwidth</a:t>
                      </a:r>
                      <a:r>
                        <a:rPr lang="ro-RO" sz="1800" b="1" u="none" strike="noStrike" dirty="0">
                          <a:effectLst/>
                          <a:latin typeface="Garamond" panose="02020404030301010803" pitchFamily="18" charset="0"/>
                        </a:rPr>
                        <a:t> (MB/sec)</a:t>
                      </a:r>
                      <a:endParaRPr lang="ro-RO" sz="1800" b="1" i="0" u="none" strike="noStrike" dirty="0">
                        <a:solidFill>
                          <a:srgbClr val="000000"/>
                        </a:solidFill>
                        <a:effectLst/>
                        <a:latin typeface="Garamond" panose="02020404030301010803" pitchFamily="18" charset="0"/>
                      </a:endParaRPr>
                    </a:p>
                  </a:txBody>
                  <a:tcPr marL="7620" marR="7620" marT="7620" marB="0"/>
                </a:tc>
                <a:extLst>
                  <a:ext uri="{0D108BD9-81ED-4DB2-BD59-A6C34878D82A}">
                    <a16:rowId xmlns:a16="http://schemas.microsoft.com/office/drawing/2014/main" val="4024530056"/>
                  </a:ext>
                </a:extLst>
              </a:tr>
              <a:tr h="415755">
                <a:tc>
                  <a:txBody>
                    <a:bodyPr/>
                    <a:lstStyle/>
                    <a:p>
                      <a:pPr algn="l" fontAlgn="b"/>
                      <a:r>
                        <a:rPr lang="ro-RO" sz="1800" u="none" strike="noStrike" dirty="0" err="1">
                          <a:effectLst/>
                          <a:latin typeface="Garamond" panose="02020404030301010803" pitchFamily="18" charset="0"/>
                        </a:rPr>
                        <a:t>Regiștrii</a:t>
                      </a:r>
                      <a:r>
                        <a:rPr lang="ro-RO" sz="1800" u="none" strike="noStrike" dirty="0">
                          <a:effectLst/>
                          <a:latin typeface="Garamond" panose="02020404030301010803" pitchFamily="18" charset="0"/>
                        </a:rPr>
                        <a:t> CPU</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Octeți (bytes)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 ns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Foarte mică</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~10,000+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29474500"/>
                  </a:ext>
                </a:extLst>
              </a:tr>
              <a:tr h="415755">
                <a:tc>
                  <a:txBody>
                    <a:bodyPr/>
                    <a:lstStyle/>
                    <a:p>
                      <a:pPr algn="l" fontAlgn="b"/>
                      <a:r>
                        <a:rPr lang="ro-RO" sz="1800" u="none" strike="noStrike">
                          <a:effectLst/>
                          <a:latin typeface="Garamond" panose="02020404030301010803" pitchFamily="18" charset="0"/>
                        </a:rPr>
                        <a:t>Cache L1</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16–128 KB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1–5 ns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~128 KB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~40,000+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2055670547"/>
                  </a:ext>
                </a:extLst>
              </a:tr>
              <a:tr h="415755">
                <a:tc>
                  <a:txBody>
                    <a:bodyPr/>
                    <a:lstStyle/>
                    <a:p>
                      <a:pPr algn="l" fontAlgn="b"/>
                      <a:r>
                        <a:rPr lang="ro-RO" sz="1800" u="none" strike="noStrike" dirty="0">
                          <a:effectLst/>
                          <a:latin typeface="Garamond" panose="02020404030301010803" pitchFamily="18" charset="0"/>
                        </a:rPr>
                        <a:t>Cache L2</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128 KB – 1 MB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5–20 ns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 MB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~25,000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3274669620"/>
                  </a:ext>
                </a:extLst>
              </a:tr>
              <a:tr h="415755">
                <a:tc>
                  <a:txBody>
                    <a:bodyPr/>
                    <a:lstStyle/>
                    <a:p>
                      <a:pPr algn="l" fontAlgn="b"/>
                      <a:r>
                        <a:rPr lang="ro-RO" sz="1800" u="none" strike="noStrike">
                          <a:effectLst/>
                          <a:latin typeface="Garamond" panose="02020404030301010803" pitchFamily="18" charset="0"/>
                        </a:rPr>
                        <a:t>Cache L3</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2–50 MB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10–50 ns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~50 MB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~10,000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494091252"/>
                  </a:ext>
                </a:extLst>
              </a:tr>
              <a:tr h="415755">
                <a:tc>
                  <a:txBody>
                    <a:bodyPr/>
                    <a:lstStyle/>
                    <a:p>
                      <a:pPr algn="l" fontAlgn="b"/>
                      <a:r>
                        <a:rPr lang="ro-RO" sz="1800" u="none" strike="noStrike">
                          <a:effectLst/>
                          <a:latin typeface="Garamond" panose="02020404030301010803" pitchFamily="18" charset="0"/>
                        </a:rPr>
                        <a:t>RAM (DRAM)</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4–128 GB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50–100 ns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~512 GB (server)</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~25,600–51,200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2338261816"/>
                  </a:ext>
                </a:extLst>
              </a:tr>
              <a:tr h="415755">
                <a:tc>
                  <a:txBody>
                    <a:bodyPr/>
                    <a:lstStyle/>
                    <a:p>
                      <a:pPr algn="l" fontAlgn="b"/>
                      <a:r>
                        <a:rPr lang="ro-RO" sz="1800" u="none" strike="noStrike" dirty="0">
                          <a:effectLst/>
                          <a:latin typeface="Garamond" panose="02020404030301010803" pitchFamily="18" charset="0"/>
                        </a:rPr>
                        <a:t>SSD (</a:t>
                      </a:r>
                      <a:r>
                        <a:rPr lang="ro-RO" sz="1800" u="none" strike="noStrike" dirty="0" err="1">
                          <a:effectLst/>
                          <a:latin typeface="Garamond" panose="02020404030301010803" pitchFamily="18" charset="0"/>
                        </a:rPr>
                        <a:t>NVMe</a:t>
                      </a:r>
                      <a:r>
                        <a:rPr lang="ro-RO" sz="1800" u="none" strike="noStrike" dirty="0">
                          <a:effectLst/>
                          <a:latin typeface="Garamond" panose="02020404030301010803" pitchFamily="18" charset="0"/>
                        </a:rPr>
                        <a:t>)</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dirty="0">
                          <a:effectLst/>
                          <a:latin typeface="Garamond" panose="02020404030301010803" pitchFamily="18" charset="0"/>
                        </a:rPr>
                        <a:t>256 GB – 4 TB</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0.1–1 ms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~8 TB (desktop)</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~3,500–7,000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2673463050"/>
                  </a:ext>
                </a:extLst>
              </a:tr>
              <a:tr h="415755">
                <a:tc>
                  <a:txBody>
                    <a:bodyPr/>
                    <a:lstStyle/>
                    <a:p>
                      <a:pPr algn="l" fontAlgn="b"/>
                      <a:r>
                        <a:rPr lang="ro-RO" sz="1800" u="none" strike="noStrike">
                          <a:effectLst/>
                          <a:latin typeface="Garamond" panose="02020404030301010803" pitchFamily="18" charset="0"/>
                        </a:rPr>
                        <a:t>HDD</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dirty="0">
                          <a:effectLst/>
                          <a:latin typeface="Garamond" panose="02020404030301010803" pitchFamily="18" charset="0"/>
                        </a:rPr>
                        <a:t>500 GB – 20 TB</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5–20 ms</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~20 TB</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~100–200</a:t>
                      </a:r>
                      <a:endParaRPr lang="ro-RO" sz="1800" b="0" i="0" u="none" strike="noStrike">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2498103127"/>
                  </a:ext>
                </a:extLst>
              </a:tr>
              <a:tr h="779538">
                <a:tc>
                  <a:txBody>
                    <a:bodyPr/>
                    <a:lstStyle/>
                    <a:p>
                      <a:pPr algn="l" fontAlgn="b"/>
                      <a:r>
                        <a:rPr lang="ro-RO" sz="1800" u="none" strike="noStrike" dirty="0">
                          <a:effectLst/>
                          <a:latin typeface="Garamond" panose="02020404030301010803" pitchFamily="18" charset="0"/>
                        </a:rPr>
                        <a:t>Bandă magnetică</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1–30 TB (pe rolă)</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dirty="0">
                          <a:effectLst/>
                          <a:latin typeface="Garamond" panose="02020404030301010803" pitchFamily="18" charset="0"/>
                        </a:rPr>
                        <a:t>Lentă (secunde)</a:t>
                      </a:r>
                      <a:endParaRPr lang="ro-RO" sz="1800" b="0" i="0" u="none" strike="noStrike" dirty="0">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a:effectLst/>
                          <a:latin typeface="Garamond" panose="02020404030301010803" pitchFamily="18" charset="0"/>
                        </a:rPr>
                        <a:t>Peste 1 PB (arhive)</a:t>
                      </a:r>
                      <a:endParaRPr lang="ro-RO" sz="1800" b="0" i="0" u="none" strike="noStrike">
                        <a:solidFill>
                          <a:srgbClr val="000000"/>
                        </a:solidFill>
                        <a:effectLst/>
                        <a:latin typeface="Garamond" panose="02020404030301010803" pitchFamily="18" charset="0"/>
                      </a:endParaRPr>
                    </a:p>
                  </a:txBody>
                  <a:tcPr marL="7620" marR="7620" marT="7620" marB="0" anchor="b"/>
                </a:tc>
                <a:tc>
                  <a:txBody>
                    <a:bodyPr/>
                    <a:lstStyle/>
                    <a:p>
                      <a:pPr algn="l" fontAlgn="b"/>
                      <a:r>
                        <a:rPr lang="ro-RO" sz="1800" u="none" strike="noStrike" dirty="0">
                          <a:effectLst/>
                          <a:latin typeface="Garamond" panose="02020404030301010803" pitchFamily="18" charset="0"/>
                        </a:rPr>
                        <a:t>~100</a:t>
                      </a:r>
                      <a:endParaRPr lang="ro-RO" sz="1800" b="0" i="0" u="none" strike="noStrike" dirty="0">
                        <a:solidFill>
                          <a:srgbClr val="000000"/>
                        </a:solidFill>
                        <a:effectLst/>
                        <a:latin typeface="Garamond" panose="02020404030301010803" pitchFamily="18" charset="0"/>
                      </a:endParaRPr>
                    </a:p>
                  </a:txBody>
                  <a:tcPr marL="7620" marR="7620" marT="7620" marB="0" anchor="b"/>
                </a:tc>
                <a:extLst>
                  <a:ext uri="{0D108BD9-81ED-4DB2-BD59-A6C34878D82A}">
                    <a16:rowId xmlns:a16="http://schemas.microsoft.com/office/drawing/2014/main" val="3184635834"/>
                  </a:ext>
                </a:extLst>
              </a:tr>
            </a:tbl>
          </a:graphicData>
        </a:graphic>
      </p:graphicFrame>
    </p:spTree>
    <p:extLst>
      <p:ext uri="{BB962C8B-B14F-4D97-AF65-F5344CB8AC3E}">
        <p14:creationId xmlns:p14="http://schemas.microsoft.com/office/powerpoint/2010/main" val="3746367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12800" y="0"/>
            <a:ext cx="7772400" cy="1143000"/>
          </a:xfrm>
        </p:spPr>
        <p:txBody>
          <a:bodyPr/>
          <a:lstStyle/>
          <a:p>
            <a:r>
              <a:rPr lang="ro-RO" altLang="en-US" dirty="0">
                <a:latin typeface="Cambria" panose="02040503050406030204" pitchFamily="18" charset="0"/>
                <a:ea typeface="Cambria" panose="02040503050406030204" pitchFamily="18" charset="0"/>
              </a:rPr>
              <a:t>“Piramida memoriei”</a:t>
            </a:r>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625" y="1264480"/>
            <a:ext cx="7318975" cy="4973982"/>
          </a:xfrm>
          <a:prstGeom prst="rect">
            <a:avLst/>
          </a:prstGeom>
        </p:spPr>
      </p:pic>
    </p:spTree>
    <p:extLst>
      <p:ext uri="{BB962C8B-B14F-4D97-AF65-F5344CB8AC3E}">
        <p14:creationId xmlns:p14="http://schemas.microsoft.com/office/powerpoint/2010/main" val="3265522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Tipuri de memorie</a:t>
            </a:r>
          </a:p>
        </p:txBody>
      </p:sp>
      <p:grpSp>
        <p:nvGrpSpPr>
          <p:cNvPr id="5123" name="Group 27"/>
          <p:cNvGrpSpPr>
            <a:grpSpLocks/>
          </p:cNvGrpSpPr>
          <p:nvPr/>
        </p:nvGrpSpPr>
        <p:grpSpPr bwMode="auto">
          <a:xfrm>
            <a:off x="490538" y="1957388"/>
            <a:ext cx="8172450" cy="3262312"/>
            <a:chOff x="309" y="1233"/>
            <a:chExt cx="5148" cy="2055"/>
          </a:xfrm>
        </p:grpSpPr>
        <p:grpSp>
          <p:nvGrpSpPr>
            <p:cNvPr id="5124" name="Group 13"/>
            <p:cNvGrpSpPr>
              <a:grpSpLocks/>
            </p:cNvGrpSpPr>
            <p:nvPr/>
          </p:nvGrpSpPr>
          <p:grpSpPr bwMode="auto">
            <a:xfrm>
              <a:off x="309" y="1794"/>
              <a:ext cx="5148" cy="915"/>
              <a:chOff x="468" y="994"/>
              <a:chExt cx="5148" cy="915"/>
            </a:xfrm>
          </p:grpSpPr>
          <p:sp>
            <p:nvSpPr>
              <p:cNvPr id="5129" name="Oval 14"/>
              <p:cNvSpPr>
                <a:spLocks noChangeArrowheads="1"/>
              </p:cNvSpPr>
              <p:nvPr/>
            </p:nvSpPr>
            <p:spPr bwMode="auto">
              <a:xfrm>
                <a:off x="468" y="1113"/>
                <a:ext cx="876" cy="654"/>
              </a:xfrm>
              <a:prstGeom prst="ellipse">
                <a:avLst/>
              </a:prstGeom>
              <a:solidFill>
                <a:srgbClr val="FFCC00"/>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b="1">
                    <a:latin typeface="Garamond" pitchFamily="18" charset="0"/>
                  </a:rPr>
                  <a:t>Regiştrii UCP</a:t>
                </a:r>
                <a:endParaRPr lang="en-US" altLang="en-US" sz="1400" b="1">
                  <a:latin typeface="Garamond" pitchFamily="18" charset="0"/>
                </a:endParaRPr>
              </a:p>
            </p:txBody>
          </p:sp>
          <p:sp>
            <p:nvSpPr>
              <p:cNvPr id="5130" name="Rectangle 15"/>
              <p:cNvSpPr>
                <a:spLocks noChangeArrowheads="1"/>
              </p:cNvSpPr>
              <p:nvPr/>
            </p:nvSpPr>
            <p:spPr bwMode="auto">
              <a:xfrm>
                <a:off x="1521" y="1041"/>
                <a:ext cx="442" cy="868"/>
              </a:xfrm>
              <a:prstGeom prst="rect">
                <a:avLst/>
              </a:prstGeom>
              <a:solidFill>
                <a:srgbClr val="FF9900"/>
              </a:solidFill>
              <a:ln w="9525">
                <a:miter lim="800000"/>
                <a:headEnd/>
                <a:tailEnd/>
              </a:ln>
              <a:effectLst/>
              <a:scene3d>
                <a:camera prst="legacyPerspectiveFront">
                  <a:rot lat="1500000" lon="20099998" rev="0"/>
                </a:camera>
                <a:lightRig rig="legacyFlat4" dir="t"/>
              </a:scene3d>
              <a:sp3d extrusionH="430200" prstMaterial="legacyMatte">
                <a:bevelT w="13500" h="13500" prst="angle"/>
                <a:bevelB w="13500" h="13500" prst="angle"/>
                <a:extrusionClr>
                  <a:srgbClr val="FF99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b="1">
                    <a:latin typeface="Garamond" pitchFamily="18" charset="0"/>
                  </a:rPr>
                  <a:t>Cache</a:t>
                </a:r>
              </a:p>
              <a:p>
                <a:pPr algn="ctr"/>
                <a:endParaRPr lang="en-US" altLang="en-US" sz="1400" b="1">
                  <a:latin typeface="Garamond" pitchFamily="18" charset="0"/>
                </a:endParaRPr>
              </a:p>
            </p:txBody>
          </p:sp>
          <p:sp>
            <p:nvSpPr>
              <p:cNvPr id="5131" name="Line 16"/>
              <p:cNvSpPr>
                <a:spLocks noChangeShapeType="1"/>
              </p:cNvSpPr>
              <p:nvPr/>
            </p:nvSpPr>
            <p:spPr bwMode="auto">
              <a:xfrm flipV="1">
                <a:off x="1324" y="1436"/>
                <a:ext cx="133"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 name="Rectangle 17"/>
              <p:cNvSpPr>
                <a:spLocks noChangeArrowheads="1"/>
              </p:cNvSpPr>
              <p:nvPr/>
            </p:nvSpPr>
            <p:spPr bwMode="auto">
              <a:xfrm>
                <a:off x="1948" y="1365"/>
                <a:ext cx="1103" cy="197"/>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a:latin typeface="Garamond" pitchFamily="18" charset="0"/>
                  </a:rPr>
                  <a:t>Magistrala de memorie</a:t>
                </a:r>
                <a:endParaRPr lang="en-US" altLang="en-US" sz="1400">
                  <a:latin typeface="Garamond" pitchFamily="18" charset="0"/>
                </a:endParaRPr>
              </a:p>
            </p:txBody>
          </p:sp>
          <p:sp>
            <p:nvSpPr>
              <p:cNvPr id="5133" name="Rectangle 18"/>
              <p:cNvSpPr>
                <a:spLocks noChangeArrowheads="1"/>
              </p:cNvSpPr>
              <p:nvPr/>
            </p:nvSpPr>
            <p:spPr bwMode="auto">
              <a:xfrm>
                <a:off x="3148" y="994"/>
                <a:ext cx="860" cy="908"/>
              </a:xfrm>
              <a:prstGeom prst="rect">
                <a:avLst/>
              </a:prstGeom>
              <a:solidFill>
                <a:srgbClr val="FF0000"/>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kx="3284103" algn="bl" rotWithShape="0">
                        <a:schemeClr val="bg2"/>
                      </a:outerShdw>
                    </a:effectLst>
                  </a14:hiddenEffects>
                </a:ext>
              </a:extLst>
            </p:spPr>
            <p:txBody>
              <a:bodyPr wrap="none" anchor="ctr">
                <a:flatTx/>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600" b="1">
                    <a:latin typeface="Garamond" pitchFamily="18" charset="0"/>
                  </a:rPr>
                  <a:t>Memoria</a:t>
                </a:r>
              </a:p>
              <a:p>
                <a:pPr algn="ctr"/>
                <a:r>
                  <a:rPr lang="ro-RO" altLang="en-US" sz="1600" b="1">
                    <a:latin typeface="Garamond" pitchFamily="18" charset="0"/>
                  </a:rPr>
                  <a:t>principală</a:t>
                </a:r>
                <a:endParaRPr lang="en-US" altLang="en-US" sz="1600" b="1">
                  <a:latin typeface="Garamond" pitchFamily="18" charset="0"/>
                </a:endParaRPr>
              </a:p>
            </p:txBody>
          </p:sp>
          <p:sp>
            <p:nvSpPr>
              <p:cNvPr id="5134" name="Rectangle 19"/>
              <p:cNvSpPr>
                <a:spLocks noChangeArrowheads="1"/>
              </p:cNvSpPr>
              <p:nvPr/>
            </p:nvSpPr>
            <p:spPr bwMode="auto">
              <a:xfrm>
                <a:off x="4005" y="1357"/>
                <a:ext cx="756" cy="197"/>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ro-RO" altLang="en-US" sz="1400">
                    <a:latin typeface="Garamond" pitchFamily="18" charset="0"/>
                  </a:rPr>
                  <a:t>Magistrala I/E</a:t>
                </a:r>
                <a:endParaRPr lang="en-US" altLang="en-US" sz="1400">
                  <a:latin typeface="Garamond" pitchFamily="18" charset="0"/>
                </a:endParaRPr>
              </a:p>
            </p:txBody>
          </p:sp>
          <p:sp>
            <p:nvSpPr>
              <p:cNvPr id="5135" name="Oval 20"/>
              <p:cNvSpPr>
                <a:spLocks noChangeArrowheads="1"/>
              </p:cNvSpPr>
              <p:nvPr/>
            </p:nvSpPr>
            <p:spPr bwMode="auto">
              <a:xfrm>
                <a:off x="4740" y="1121"/>
                <a:ext cx="876" cy="654"/>
              </a:xfrm>
              <a:prstGeom prst="ellipse">
                <a:avLst/>
              </a:prstGeom>
              <a:solidFill>
                <a:srgbClr val="993300"/>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lgn="ctr"/>
                <a:r>
                  <a:rPr lang="en-US" altLang="en-US" sz="1400" b="1" dirty="0">
                    <a:latin typeface="Garamond" pitchFamily="18" charset="0"/>
                  </a:rPr>
                  <a:t>Memoria </a:t>
                </a:r>
              </a:p>
              <a:p>
                <a:pPr algn="ctr"/>
                <a:r>
                  <a:rPr lang="en-US" altLang="en-US" sz="1400" b="1" dirty="0" err="1">
                    <a:latin typeface="Garamond" pitchFamily="18" charset="0"/>
                  </a:rPr>
                  <a:t>secundara</a:t>
                </a:r>
                <a:endParaRPr lang="en-US" altLang="en-US" sz="1400" b="1" dirty="0">
                  <a:latin typeface="Garamond" pitchFamily="18" charset="0"/>
                </a:endParaRPr>
              </a:p>
            </p:txBody>
          </p:sp>
        </p:grpSp>
        <p:sp>
          <p:nvSpPr>
            <p:cNvPr id="5125" name="Line 21"/>
            <p:cNvSpPr>
              <a:spLocks noChangeShapeType="1"/>
            </p:cNvSpPr>
            <p:nvPr/>
          </p:nvSpPr>
          <p:spPr bwMode="auto">
            <a:xfrm>
              <a:off x="2179" y="3053"/>
              <a:ext cx="1546" cy="0"/>
            </a:xfrm>
            <a:prstGeom prst="line">
              <a:avLst/>
            </a:prstGeom>
            <a:noFill/>
            <a:ln w="7620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Line 23"/>
            <p:cNvSpPr>
              <a:spLocks noChangeShapeType="1"/>
            </p:cNvSpPr>
            <p:nvPr/>
          </p:nvSpPr>
          <p:spPr bwMode="auto">
            <a:xfrm>
              <a:off x="2157" y="1490"/>
              <a:ext cx="1546" cy="0"/>
            </a:xfrm>
            <a:prstGeom prst="line">
              <a:avLst/>
            </a:prstGeom>
            <a:noFill/>
            <a:ln w="762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Text Box 25"/>
            <p:cNvSpPr txBox="1">
              <a:spLocks noChangeArrowheads="1"/>
            </p:cNvSpPr>
            <p:nvPr/>
          </p:nvSpPr>
          <p:spPr bwMode="auto">
            <a:xfrm>
              <a:off x="1944" y="3076"/>
              <a:ext cx="190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sz="1600">
                  <a:latin typeface="Garamond" pitchFamily="18" charset="0"/>
                </a:rPr>
                <a:t>Creşte dimensiunea/timpul de acces</a:t>
              </a:r>
            </a:p>
          </p:txBody>
        </p:sp>
        <p:sp>
          <p:nvSpPr>
            <p:cNvPr id="5128" name="Text Box 26"/>
            <p:cNvSpPr txBox="1">
              <a:spLocks noChangeArrowheads="1"/>
            </p:cNvSpPr>
            <p:nvPr/>
          </p:nvSpPr>
          <p:spPr bwMode="auto">
            <a:xfrm>
              <a:off x="2546" y="1233"/>
              <a:ext cx="7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r>
                <a:rPr lang="en-US" altLang="en-US" sz="1600">
                  <a:latin typeface="Garamond" pitchFamily="18" charset="0"/>
                </a:rPr>
                <a:t>Creşte pre</a:t>
              </a:r>
              <a:r>
                <a:rPr lang="ro-RO" altLang="en-US" sz="1600">
                  <a:latin typeface="Garamond" pitchFamily="18" charset="0"/>
                </a:rPr>
                <a:t>ţ</a:t>
              </a:r>
              <a:r>
                <a:rPr lang="en-US" altLang="en-US" sz="1600">
                  <a:latin typeface="Garamond" pitchFamily="18" charset="0"/>
                </a:rPr>
                <a:t>ul</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2"/>
          <p:cNvSpPr>
            <a:spLocks noGrp="1" noChangeArrowheads="1"/>
          </p:cNvSpPr>
          <p:nvPr>
            <p:ph type="title"/>
          </p:nvPr>
        </p:nvSpPr>
        <p:spPr>
          <a:xfrm>
            <a:off x="596900" y="152400"/>
            <a:ext cx="8432800" cy="874713"/>
          </a:xfrm>
        </p:spPr>
        <p:txBody>
          <a:bodyPr/>
          <a:lstStyle/>
          <a:p>
            <a:r>
              <a:rPr lang="ro-RO" altLang="en-US" sz="2500" dirty="0">
                <a:latin typeface="Cambria" panose="02040503050406030204" pitchFamily="18" charset="0"/>
                <a:ea typeface="Cambria" panose="02040503050406030204" pitchFamily="18" charset="0"/>
              </a:rPr>
              <a:t>Diferențele între</a:t>
            </a:r>
            <a:r>
              <a:rPr lang="en-US" altLang="en-US" sz="2500" dirty="0">
                <a:latin typeface="Cambria" panose="02040503050406030204" pitchFamily="18" charset="0"/>
                <a:ea typeface="Cambria" panose="02040503050406030204" pitchFamily="18" charset="0"/>
              </a:rPr>
              <a:t> DRAM, SRAM, disk </a:t>
            </a:r>
            <a:r>
              <a:rPr lang="ro-RO" altLang="en-US" sz="2500" dirty="0">
                <a:latin typeface="Cambria" panose="02040503050406030204" pitchFamily="18" charset="0"/>
                <a:ea typeface="Cambria" panose="02040503050406030204" pitchFamily="18" charset="0"/>
              </a:rPr>
              <a:t>și</a:t>
            </a:r>
            <a:r>
              <a:rPr lang="en-US" altLang="en-US" sz="2500" dirty="0">
                <a:latin typeface="Cambria" panose="02040503050406030204" pitchFamily="18" charset="0"/>
                <a:ea typeface="Cambria" panose="02040503050406030204" pitchFamily="18" charset="0"/>
              </a:rPr>
              <a:t> U</a:t>
            </a:r>
            <a:r>
              <a:rPr lang="ro-RO" altLang="en-US" sz="2500" dirty="0">
                <a:latin typeface="Cambria" panose="02040503050406030204" pitchFamily="18" charset="0"/>
                <a:ea typeface="Cambria" panose="02040503050406030204" pitchFamily="18" charset="0"/>
              </a:rPr>
              <a:t>CP</a:t>
            </a:r>
            <a:endParaRPr lang="en-US" altLang="en-US" sz="2500" dirty="0">
              <a:latin typeface="Cambria" panose="02040503050406030204" pitchFamily="18" charset="0"/>
              <a:ea typeface="Cambria" panose="02040503050406030204" pitchFamily="18" charset="0"/>
            </a:endParaRPr>
          </a:p>
        </p:txBody>
      </p:sp>
      <p:pic>
        <p:nvPicPr>
          <p:cNvPr id="4" name="Picture 3">
            <a:extLst>
              <a:ext uri="{FF2B5EF4-FFF2-40B4-BE49-F238E27FC236}">
                <a16:creationId xmlns:a16="http://schemas.microsoft.com/office/drawing/2014/main" id="{02319DD3-BE0F-4CC1-A56F-F938583BA188}"/>
              </a:ext>
            </a:extLst>
          </p:cNvPr>
          <p:cNvPicPr>
            <a:picLocks noChangeAspect="1"/>
          </p:cNvPicPr>
          <p:nvPr/>
        </p:nvPicPr>
        <p:blipFill>
          <a:blip r:embed="rId2"/>
          <a:stretch>
            <a:fillRect/>
          </a:stretch>
        </p:blipFill>
        <p:spPr>
          <a:xfrm>
            <a:off x="596900" y="1342918"/>
            <a:ext cx="8547100" cy="5378778"/>
          </a:xfrm>
          <a:prstGeom prst="rect">
            <a:avLst/>
          </a:prstGeom>
        </p:spPr>
      </p:pic>
    </p:spTree>
    <p:extLst>
      <p:ext uri="{BB962C8B-B14F-4D97-AF65-F5344CB8AC3E}">
        <p14:creationId xmlns:p14="http://schemas.microsoft.com/office/powerpoint/2010/main" val="4163968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Memoria cache</a:t>
            </a:r>
            <a:endParaRPr lang="en-US" altLang="en-US" dirty="0">
              <a:latin typeface="Cambria" panose="02040503050406030204" pitchFamily="18" charset="0"/>
              <a:ea typeface="Cambria" panose="02040503050406030204" pitchFamily="18" charset="0"/>
            </a:endParaRPr>
          </a:p>
        </p:txBody>
      </p:sp>
      <p:sp>
        <p:nvSpPr>
          <p:cNvPr id="6147" name="Rectangle 3"/>
          <p:cNvSpPr>
            <a:spLocks noGrp="1" noChangeArrowheads="1"/>
          </p:cNvSpPr>
          <p:nvPr>
            <p:ph type="body" idx="1"/>
          </p:nvPr>
        </p:nvSpPr>
        <p:spPr>
          <a:xfrm>
            <a:off x="685800" y="1371600"/>
            <a:ext cx="8458200" cy="5156200"/>
          </a:xfrm>
        </p:spPr>
        <p:txBody>
          <a:bodyPr/>
          <a:lstStyle/>
          <a:p>
            <a:r>
              <a:rPr lang="ro-RO" altLang="en-US" sz="2100" dirty="0">
                <a:latin typeface="Cambria" panose="02040503050406030204" pitchFamily="18" charset="0"/>
                <a:ea typeface="Cambria" panose="02040503050406030204" pitchFamily="18" charset="0"/>
              </a:rPr>
              <a:t>Tip de memorie mică, ultra-rapidă, </a:t>
            </a:r>
            <a:r>
              <a:rPr lang="en-US" altLang="en-US" sz="2100" dirty="0">
                <a:latin typeface="Cambria" panose="02040503050406030204" pitchFamily="18" charset="0"/>
                <a:ea typeface="Cambria" panose="02040503050406030204" pitchFamily="18" charset="0"/>
              </a:rPr>
              <a:t>existent</a:t>
            </a:r>
            <a:r>
              <a:rPr lang="ro-RO" altLang="en-US" sz="2100" dirty="0">
                <a:latin typeface="Cambria" panose="02040503050406030204" pitchFamily="18" charset="0"/>
                <a:ea typeface="Cambria" panose="02040503050406030204" pitchFamily="18" charset="0"/>
              </a:rPr>
              <a:t>ă pe cipul microprocesorului (sau foarte aproape</a:t>
            </a:r>
            <a:r>
              <a:rPr lang="en-US" altLang="en-US" sz="2100" dirty="0">
                <a:latin typeface="Cambria" panose="02040503050406030204" pitchFamily="18" charset="0"/>
                <a:ea typeface="Cambria" panose="02040503050406030204" pitchFamily="18" charset="0"/>
              </a:rPr>
              <a:t> de </a:t>
            </a:r>
            <a:r>
              <a:rPr lang="ro-RO" altLang="en-US" sz="2100" dirty="0">
                <a:latin typeface="Cambria" panose="02040503050406030204" pitchFamily="18" charset="0"/>
                <a:ea typeface="Cambria" panose="02040503050406030204" pitchFamily="18" charset="0"/>
              </a:rPr>
              <a:t>acesta), ce conţine cele mai recent accesate date sau instrucţiuni de cod.</a:t>
            </a:r>
          </a:p>
          <a:p>
            <a:r>
              <a:rPr lang="en-US" sz="2100" dirty="0">
                <a:solidFill>
                  <a:srgbClr val="000000"/>
                </a:solidFill>
                <a:latin typeface="Cambria" panose="02040503050406030204" pitchFamily="18" charset="0"/>
                <a:ea typeface="Cambria" panose="02040503050406030204" pitchFamily="18" charset="0"/>
              </a:rPr>
              <a:t>“</a:t>
            </a:r>
            <a:r>
              <a:rPr lang="en-US" sz="2100" dirty="0" err="1">
                <a:solidFill>
                  <a:srgbClr val="000000"/>
                </a:solidFill>
                <a:latin typeface="Cambria" panose="02040503050406030204" pitchFamily="18" charset="0"/>
                <a:ea typeface="Cambria" panose="02040503050406030204" pitchFamily="18" charset="0"/>
              </a:rPr>
              <a:t>Principiul</a:t>
            </a:r>
            <a:r>
              <a:rPr lang="en-US" sz="2100" dirty="0">
                <a:solidFill>
                  <a:srgbClr val="000000"/>
                </a:solidFill>
                <a:latin typeface="Cambria" panose="02040503050406030204" pitchFamily="18" charset="0"/>
                <a:ea typeface="Cambria" panose="02040503050406030204" pitchFamily="18" charset="0"/>
              </a:rPr>
              <a:t> </a:t>
            </a:r>
            <a:r>
              <a:rPr lang="en-US" sz="2100" dirty="0" err="1">
                <a:solidFill>
                  <a:srgbClr val="000000"/>
                </a:solidFill>
                <a:latin typeface="Cambria" panose="02040503050406030204" pitchFamily="18" charset="0"/>
                <a:ea typeface="Cambria" panose="02040503050406030204" pitchFamily="18" charset="0"/>
              </a:rPr>
              <a:t>locali</a:t>
            </a:r>
            <a:r>
              <a:rPr lang="ro-RO" sz="2100" dirty="0">
                <a:solidFill>
                  <a:srgbClr val="000000"/>
                </a:solidFill>
                <a:latin typeface="Cambria" panose="02040503050406030204" pitchFamily="18" charset="0"/>
                <a:ea typeface="Cambria" panose="02040503050406030204" pitchFamily="18" charset="0"/>
              </a:rPr>
              <a:t>zării</a:t>
            </a:r>
            <a:r>
              <a:rPr lang="en-US" sz="2100" dirty="0">
                <a:solidFill>
                  <a:srgbClr val="000000"/>
                </a:solidFill>
                <a:latin typeface="Cambria" panose="02040503050406030204" pitchFamily="18" charset="0"/>
                <a:ea typeface="Cambria" panose="02040503050406030204" pitchFamily="18" charset="0"/>
              </a:rPr>
              <a:t>” : </a:t>
            </a:r>
            <a:r>
              <a:rPr lang="en-US" sz="2100" dirty="0" err="1">
                <a:solidFill>
                  <a:srgbClr val="000000"/>
                </a:solidFill>
                <a:latin typeface="Cambria" panose="02040503050406030204" pitchFamily="18" charset="0"/>
                <a:ea typeface="Cambria" panose="02040503050406030204" pitchFamily="18" charset="0"/>
              </a:rPr>
              <a:t>Programele</a:t>
            </a:r>
            <a:r>
              <a:rPr lang="en-US" sz="2100" dirty="0">
                <a:solidFill>
                  <a:srgbClr val="000000"/>
                </a:solidFill>
                <a:latin typeface="Cambria" panose="02040503050406030204" pitchFamily="18" charset="0"/>
                <a:ea typeface="Cambria" panose="02040503050406030204" pitchFamily="18" charset="0"/>
              </a:rPr>
              <a:t> au </a:t>
            </a:r>
            <a:r>
              <a:rPr lang="en-US" sz="2100" dirty="0" err="1">
                <a:solidFill>
                  <a:srgbClr val="000000"/>
                </a:solidFill>
                <a:latin typeface="Cambria" panose="02040503050406030204" pitchFamily="18" charset="0"/>
                <a:ea typeface="Cambria" panose="02040503050406030204" pitchFamily="18" charset="0"/>
              </a:rPr>
              <a:t>tendin</a:t>
            </a:r>
            <a:r>
              <a:rPr lang="ro-RO" sz="2100" dirty="0">
                <a:solidFill>
                  <a:srgbClr val="000000"/>
                </a:solidFill>
                <a:latin typeface="Cambria" panose="02040503050406030204" pitchFamily="18" charset="0"/>
                <a:ea typeface="Cambria" panose="02040503050406030204" pitchFamily="18" charset="0"/>
              </a:rPr>
              <a:t>ța să folosească date sau instrucțiuni provenite de la adrese de memorie apropiate sau identice cu cele recent folosite.</a:t>
            </a:r>
            <a:endParaRPr lang="en-US" sz="2100" dirty="0">
              <a:solidFill>
                <a:srgbClr val="000000"/>
              </a:solidFill>
              <a:latin typeface="Cambria" panose="02040503050406030204" pitchFamily="18" charset="0"/>
              <a:ea typeface="Cambria" panose="02040503050406030204" pitchFamily="18" charset="0"/>
            </a:endParaRPr>
          </a:p>
          <a:p>
            <a:pPr>
              <a:buFont typeface="Arial"/>
              <a:buChar char="•"/>
            </a:pPr>
            <a:r>
              <a:rPr lang="ro-RO" altLang="en-US" sz="2100" dirty="0">
                <a:latin typeface="Cambria" panose="02040503050406030204" pitchFamily="18" charset="0"/>
                <a:ea typeface="Cambria" panose="02040503050406030204" pitchFamily="18" charset="0"/>
              </a:rPr>
              <a:t>Sub-principiul </a:t>
            </a:r>
            <a:r>
              <a:rPr lang="ro-RO" altLang="en-US" sz="2100" b="1" dirty="0">
                <a:latin typeface="Cambria" panose="02040503050406030204" pitchFamily="18" charset="0"/>
                <a:ea typeface="Cambria" panose="02040503050406030204" pitchFamily="18" charset="0"/>
              </a:rPr>
              <a:t>“localizării </a:t>
            </a:r>
            <a:r>
              <a:rPr lang="en-US" altLang="en-US" sz="2100" b="1" dirty="0">
                <a:latin typeface="Cambria" panose="02040503050406030204" pitchFamily="18" charset="0"/>
                <a:ea typeface="Cambria" panose="02040503050406030204" pitchFamily="18" charset="0"/>
              </a:rPr>
              <a:t>temporal</a:t>
            </a:r>
            <a:r>
              <a:rPr lang="ro-RO" altLang="en-US" sz="2100" b="1" dirty="0">
                <a:latin typeface="Cambria" panose="02040503050406030204" pitchFamily="18" charset="0"/>
                <a:ea typeface="Cambria" panose="02040503050406030204" pitchFamily="18" charset="0"/>
              </a:rPr>
              <a:t>e”</a:t>
            </a:r>
            <a:r>
              <a:rPr lang="ro-RO" altLang="en-US" sz="2100" dirty="0">
                <a:latin typeface="Cambria" panose="02040503050406030204" pitchFamily="18" charset="0"/>
                <a:ea typeface="Cambria" panose="02040503050406030204" pitchFamily="18" charset="0"/>
              </a:rPr>
              <a:t> </a:t>
            </a:r>
            <a:r>
              <a:rPr lang="en-US" altLang="en-US" sz="2100" dirty="0">
                <a:latin typeface="Cambria" panose="02040503050406030204" pitchFamily="18" charset="0"/>
                <a:ea typeface="Cambria" panose="02040503050406030204" pitchFamily="18" charset="0"/>
              </a:rPr>
              <a:t>– </a:t>
            </a:r>
            <a:r>
              <a:rPr lang="ro-RO" altLang="en-US" sz="2100" dirty="0">
                <a:latin typeface="Cambria" panose="02040503050406030204" pitchFamily="18" charset="0"/>
                <a:ea typeface="Cambria" panose="02040503050406030204" pitchFamily="18" charset="0"/>
              </a:rPr>
              <a:t>Datele sau instrucțiunile recent folosite vor fi cel mai probabil folosite din nou în viitorul apropiat. Din acest motiv, respectivele elemente </a:t>
            </a:r>
            <a:r>
              <a:rPr lang="ro-RO" sz="2100" dirty="0">
                <a:solidFill>
                  <a:srgbClr val="000000"/>
                </a:solidFill>
                <a:latin typeface="Cambria" panose="02040503050406030204" pitchFamily="18" charset="0"/>
                <a:ea typeface="Cambria" panose="02040503050406030204" pitchFamily="18" charset="0"/>
              </a:rPr>
              <a:t>sunt plasate în </a:t>
            </a:r>
            <a:r>
              <a:rPr lang="ro-RO" sz="2100" b="1" i="1" dirty="0">
                <a:solidFill>
                  <a:srgbClr val="000000"/>
                </a:solidFill>
                <a:latin typeface="Cambria" panose="02040503050406030204" pitchFamily="18" charset="0"/>
                <a:ea typeface="Cambria" panose="02040503050406030204" pitchFamily="18" charset="0"/>
              </a:rPr>
              <a:t>memoria </a:t>
            </a:r>
            <a:r>
              <a:rPr lang="en-US" altLang="en-US" sz="2100" b="1" i="1" dirty="0">
                <a:latin typeface="Cambria" panose="02040503050406030204" pitchFamily="18" charset="0"/>
                <a:ea typeface="Cambria" panose="02040503050406030204" pitchFamily="18" charset="0"/>
              </a:rPr>
              <a:t>cache</a:t>
            </a:r>
            <a:r>
              <a:rPr lang="en-US" altLang="en-US" sz="2100" dirty="0">
                <a:latin typeface="Cambria" panose="02040503050406030204" pitchFamily="18" charset="0"/>
                <a:ea typeface="Cambria" panose="02040503050406030204" pitchFamily="18" charset="0"/>
              </a:rPr>
              <a:t>,</a:t>
            </a:r>
            <a:r>
              <a:rPr lang="ro-RO" altLang="en-US" sz="2100" dirty="0">
                <a:latin typeface="Cambria" panose="02040503050406030204" pitchFamily="18" charset="0"/>
                <a:ea typeface="Cambria" panose="02040503050406030204" pitchFamily="18" charset="0"/>
              </a:rPr>
              <a:t> de unde sunt accesate rapid</a:t>
            </a:r>
            <a:r>
              <a:rPr lang="en-US" altLang="en-US" sz="2100" dirty="0">
                <a:latin typeface="Cambria" panose="02040503050406030204" pitchFamily="18" charset="0"/>
                <a:ea typeface="Cambria" panose="02040503050406030204" pitchFamily="18" charset="0"/>
              </a:rPr>
              <a:t>.</a:t>
            </a:r>
          </a:p>
          <a:p>
            <a:pPr>
              <a:buFont typeface="Arial"/>
              <a:buChar char="•"/>
            </a:pPr>
            <a:r>
              <a:rPr lang="ro-RO" altLang="en-US" sz="2100" dirty="0">
                <a:latin typeface="Cambria" panose="02040503050406030204" pitchFamily="18" charset="0"/>
                <a:ea typeface="Cambria" panose="02040503050406030204" pitchFamily="18" charset="0"/>
              </a:rPr>
              <a:t>Sub-principiul </a:t>
            </a:r>
            <a:r>
              <a:rPr lang="en-US" altLang="en-US" sz="2100" b="1" dirty="0">
                <a:latin typeface="Cambria" panose="02040503050406030204" pitchFamily="18" charset="0"/>
                <a:ea typeface="Cambria" panose="02040503050406030204" pitchFamily="18" charset="0"/>
              </a:rPr>
              <a:t>“</a:t>
            </a:r>
            <a:r>
              <a:rPr lang="ro-RO" altLang="en-US" sz="2100" b="1" dirty="0">
                <a:latin typeface="Cambria" panose="02040503050406030204" pitchFamily="18" charset="0"/>
                <a:ea typeface="Cambria" panose="02040503050406030204" pitchFamily="18" charset="0"/>
              </a:rPr>
              <a:t>localizării </a:t>
            </a:r>
            <a:r>
              <a:rPr lang="en-US" altLang="en-US" sz="2100" b="1" dirty="0">
                <a:latin typeface="Cambria" panose="02040503050406030204" pitchFamily="18" charset="0"/>
                <a:ea typeface="Cambria" panose="02040503050406030204" pitchFamily="18" charset="0"/>
              </a:rPr>
              <a:t>spa</a:t>
            </a:r>
            <a:r>
              <a:rPr lang="ro-RO" altLang="en-US" sz="2100" b="1" dirty="0">
                <a:latin typeface="Cambria" panose="02040503050406030204" pitchFamily="18" charset="0"/>
                <a:ea typeface="Cambria" panose="02040503050406030204" pitchFamily="18" charset="0"/>
              </a:rPr>
              <a:t>ț</a:t>
            </a:r>
            <a:r>
              <a:rPr lang="en-US" altLang="en-US" sz="2100" b="1" dirty="0" err="1">
                <a:latin typeface="Cambria" panose="02040503050406030204" pitchFamily="18" charset="0"/>
                <a:ea typeface="Cambria" panose="02040503050406030204" pitchFamily="18" charset="0"/>
              </a:rPr>
              <a:t>ial</a:t>
            </a:r>
            <a:r>
              <a:rPr lang="ro-RO" altLang="en-US" sz="2100" b="1" dirty="0">
                <a:latin typeface="Cambria" panose="02040503050406030204" pitchFamily="18" charset="0"/>
                <a:ea typeface="Cambria" panose="02040503050406030204" pitchFamily="18" charset="0"/>
              </a:rPr>
              <a:t>e</a:t>
            </a:r>
            <a:r>
              <a:rPr lang="en-US" altLang="en-US" sz="2100" b="1" dirty="0">
                <a:latin typeface="Cambria" panose="02040503050406030204" pitchFamily="18" charset="0"/>
                <a:ea typeface="Cambria" panose="02040503050406030204" pitchFamily="18" charset="0"/>
              </a:rPr>
              <a:t>”</a:t>
            </a:r>
            <a:r>
              <a:rPr lang="en-US" altLang="en-US" sz="2100" dirty="0">
                <a:latin typeface="Cambria" panose="02040503050406030204" pitchFamily="18" charset="0"/>
                <a:ea typeface="Cambria" panose="02040503050406030204" pitchFamily="18" charset="0"/>
              </a:rPr>
              <a:t> – </a:t>
            </a:r>
            <a:r>
              <a:rPr lang="ro-RO" altLang="en-US" sz="2100" dirty="0">
                <a:latin typeface="Cambria" panose="02040503050406030204" pitchFamily="18" charset="0"/>
                <a:ea typeface="Cambria" panose="02040503050406030204" pitchFamily="18" charset="0"/>
              </a:rPr>
              <a:t>Articolele ce au adrese din vecinătatea celei deja utilizate  anterior – au tendința de a fi </a:t>
            </a:r>
            <a:r>
              <a:rPr lang="ro-RO" sz="2100" dirty="0">
                <a:latin typeface="Cambria" panose="02040503050406030204" pitchFamily="18" charset="0"/>
                <a:ea typeface="Cambria" panose="02040503050406030204" pitchFamily="18" charset="0"/>
              </a:rPr>
              <a:t>referite imediat în viitor.</a:t>
            </a:r>
            <a:endParaRPr lang="ro-RO" altLang="en-US" sz="2100" dirty="0">
              <a:latin typeface="Cambria" panose="02040503050406030204" pitchFamily="18" charset="0"/>
              <a:ea typeface="Cambria" panose="0204050305040603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o-RO" altLang="en-US" dirty="0">
                <a:latin typeface="Cambria" panose="02040503050406030204" pitchFamily="18" charset="0"/>
                <a:ea typeface="Cambria" panose="02040503050406030204" pitchFamily="18" charset="0"/>
              </a:rPr>
              <a:t>Memoria cache</a:t>
            </a:r>
            <a:endParaRPr lang="en-US" altLang="en-US" dirty="0">
              <a:latin typeface="Cambria" panose="02040503050406030204" pitchFamily="18" charset="0"/>
              <a:ea typeface="Cambria" panose="02040503050406030204" pitchFamily="18" charset="0"/>
            </a:endParaRPr>
          </a:p>
        </p:txBody>
      </p:sp>
      <p:sp>
        <p:nvSpPr>
          <p:cNvPr id="6147" name="Rectangle 3"/>
          <p:cNvSpPr>
            <a:spLocks noGrp="1" noChangeArrowheads="1"/>
          </p:cNvSpPr>
          <p:nvPr>
            <p:ph type="body" idx="1"/>
          </p:nvPr>
        </p:nvSpPr>
        <p:spPr>
          <a:xfrm>
            <a:off x="685800" y="1371600"/>
            <a:ext cx="8458200" cy="5156200"/>
          </a:xfrm>
        </p:spPr>
        <p:txBody>
          <a:bodyPr/>
          <a:lstStyle/>
          <a:p>
            <a:pPr lvl="1"/>
            <a:r>
              <a:rPr lang="ro-RO" altLang="en-US" sz="2100" dirty="0">
                <a:latin typeface="Cambria" panose="02040503050406030204" pitchFamily="18" charset="0"/>
                <a:ea typeface="Cambria" panose="02040503050406030204" pitchFamily="18" charset="0"/>
              </a:rPr>
              <a:t>“Cache hit” – datele sau instrucțiunile necesare se află în cache</a:t>
            </a:r>
          </a:p>
          <a:p>
            <a:pPr lvl="1"/>
            <a:r>
              <a:rPr lang="ro-RO" altLang="en-US" sz="2100" dirty="0">
                <a:latin typeface="Cambria" panose="02040503050406030204" pitchFamily="18" charset="0"/>
                <a:ea typeface="Cambria" panose="02040503050406030204" pitchFamily="18" charset="0"/>
              </a:rPr>
              <a:t>“Cache miss” – în acest caz datele sau instrucțiunile necesare nu se află în cache, astfel că un bloc de dimensiune fixă de date ce conţine elementele necesare sunt extrase din memoria principală şi introduse în cache.</a:t>
            </a:r>
          </a:p>
          <a:p>
            <a:pPr lvl="2"/>
            <a:r>
              <a:rPr lang="ro-RO" altLang="en-US" sz="2100" dirty="0">
                <a:latin typeface="Cambria" panose="02040503050406030204" pitchFamily="18" charset="0"/>
                <a:ea typeface="Cambria" panose="02040503050406030204" pitchFamily="18" charset="0"/>
              </a:rPr>
              <a:t>Timpul de răspuns necesar pentru un “cache miss” depinde atât de latenţa memoriei cât şi de bandwith – ce determină timpul în care va fi citit întregul bloc. Un “cache miss” administrat hardware va determina de regulă o pauză în funcţionarea UCP, până în momentul în care sunt disponibile datele.</a:t>
            </a:r>
          </a:p>
          <a:p>
            <a:r>
              <a:rPr lang="en-US" sz="2100" dirty="0">
                <a:latin typeface="Cambria" panose="02040503050406030204" pitchFamily="18" charset="0"/>
                <a:ea typeface="Cambria" panose="02040503050406030204" pitchFamily="18" charset="0"/>
                <a:hlinkClick r:id="rId2"/>
              </a:rPr>
              <a:t>https://en.wikipedia.org/wiki/CPU_cache</a:t>
            </a:r>
            <a:endParaRPr lang="ro-RO" sz="2100" dirty="0">
              <a:latin typeface="Cambria" panose="02040503050406030204" pitchFamily="18" charset="0"/>
              <a:ea typeface="Cambria" panose="02040503050406030204" pitchFamily="18" charset="0"/>
            </a:endParaRPr>
          </a:p>
          <a:p>
            <a:r>
              <a:rPr lang="en-US" sz="2100" dirty="0">
                <a:latin typeface="Cambria" panose="02040503050406030204" pitchFamily="18" charset="0"/>
                <a:ea typeface="Cambria" panose="02040503050406030204" pitchFamily="18" charset="0"/>
                <a:hlinkClick r:id="rId3"/>
              </a:rPr>
              <a:t>http://csillustrated.berkeley.edu/PDFs/handouts/cache-3-associativity-handout.pdf </a:t>
            </a:r>
            <a:endParaRPr lang="en-US" sz="21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26624852"/>
      </p:ext>
    </p:extLst>
  </p:cSld>
  <p:clrMapOvr>
    <a:masterClrMapping/>
  </p:clrMapOvr>
</p:sld>
</file>

<file path=ppt/theme/theme1.xml><?xml version="1.0" encoding="utf-8"?>
<a:theme xmlns:a="http://schemas.openxmlformats.org/drawingml/2006/main" name="Fireball">
  <a:themeElements>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Firebal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Fireball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Fireball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Fireball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Designs\FIREBALL.POT</Template>
  <TotalTime>3771</TotalTime>
  <Words>2976</Words>
  <Application>Microsoft Office PowerPoint</Application>
  <PresentationFormat>On-screen Show (4:3)</PresentationFormat>
  <Paragraphs>377</Paragraphs>
  <Slides>35</Slides>
  <Notes>8</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35</vt:i4>
      </vt:variant>
    </vt:vector>
  </HeadingPairs>
  <TitlesOfParts>
    <vt:vector size="46" baseType="lpstr">
      <vt:lpstr>Arial</vt:lpstr>
      <vt:lpstr>Calibri</vt:lpstr>
      <vt:lpstr>Cambria</vt:lpstr>
      <vt:lpstr>Courier New</vt:lpstr>
      <vt:lpstr>Garamond</vt:lpstr>
      <vt:lpstr>MT Extra</vt:lpstr>
      <vt:lpstr>Times New Roman</vt:lpstr>
      <vt:lpstr>Wingdings</vt:lpstr>
      <vt:lpstr>Fireball</vt:lpstr>
      <vt:lpstr>Default Design</vt:lpstr>
      <vt:lpstr>Worksheet</vt:lpstr>
      <vt:lpstr>PowerPoint Presentation</vt:lpstr>
      <vt:lpstr>Conţinut</vt:lpstr>
      <vt:lpstr>O ierarhie a memoriei</vt:lpstr>
      <vt:lpstr>Caracteristici ale diferitelor  tipuri de  memorie</vt:lpstr>
      <vt:lpstr>“Piramida memoriei”</vt:lpstr>
      <vt:lpstr>Tipuri de memorie</vt:lpstr>
      <vt:lpstr>Diferențele între DRAM, SRAM, disk și UCP</vt:lpstr>
      <vt:lpstr>Memoria cache</vt:lpstr>
      <vt:lpstr>Memoria cache</vt:lpstr>
      <vt:lpstr>Memoria cache</vt:lpstr>
      <vt:lpstr>Cache hit</vt:lpstr>
      <vt:lpstr>Cache miss</vt:lpstr>
      <vt:lpstr>Arhitectura simplificată a unui procesor: Memoria cache şi controller-ul de memorie cache</vt:lpstr>
      <vt:lpstr>Arhitectura simplificată a unui procesor: Unitatea de management a memoriei virtuale</vt:lpstr>
      <vt:lpstr>Memoria virtuală</vt:lpstr>
      <vt:lpstr>Memoria virtuală</vt:lpstr>
      <vt:lpstr>Memoria virtuală</vt:lpstr>
      <vt:lpstr>Paginarea</vt:lpstr>
      <vt:lpstr>Paginarea</vt:lpstr>
      <vt:lpstr>Cererea de pagini</vt:lpstr>
      <vt:lpstr>Cererea de pagini</vt:lpstr>
      <vt:lpstr>Page faults</vt:lpstr>
      <vt:lpstr>Memoria virtuală</vt:lpstr>
      <vt:lpstr>Memoria virtuală – înlocuirea paginilor</vt:lpstr>
      <vt:lpstr>Memoria virtuală – înlocuirea paginilor</vt:lpstr>
      <vt:lpstr>Algoritmi de înlocuire a paginilor: FIFO</vt:lpstr>
      <vt:lpstr>Algoritmi de înlocuire a paginilor: Înlocuirea optimă</vt:lpstr>
      <vt:lpstr>Algoritmi de înlocuire a paginilor:  Least Recently Used (LRU)</vt:lpstr>
      <vt:lpstr>Memoria virtuală în Linux</vt:lpstr>
      <vt:lpstr>Thrashing — supraîncărcarea prin paginare</vt:lpstr>
      <vt:lpstr>Thrashing (cont.)</vt:lpstr>
      <vt:lpstr>MV Linux — comenzi practice</vt:lpstr>
      <vt:lpstr>MV Linux — comenzi practice</vt:lpstr>
      <vt:lpstr>Tehnologii moderne pentru memorii</vt:lpstr>
      <vt:lpstr>Referințe</vt:lpstr>
    </vt:vector>
  </TitlesOfParts>
  <Company>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RZ</dc:creator>
  <cp:lastModifiedBy>Administrator</cp:lastModifiedBy>
  <cp:revision>359</cp:revision>
  <cp:lastPrinted>1999-08-25T13:17:36Z</cp:lastPrinted>
  <dcterms:created xsi:type="dcterms:W3CDTF">1999-08-25T01:21:32Z</dcterms:created>
  <dcterms:modified xsi:type="dcterms:W3CDTF">2026-04-22T11:07:12Z</dcterms:modified>
</cp:coreProperties>
</file>